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3" d="100"/>
          <a:sy n="153" d="100"/>
        </p:scale>
        <p:origin x="-18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4DCD-F052-CD4A-B937-C2F5BE4B2220}" type="datetimeFigureOut">
              <a:rPr lang="es-ES" smtClean="0"/>
              <a:t>23/04/14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F8B0-D2B7-5B4C-95A2-F6D5403229C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463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4DCD-F052-CD4A-B937-C2F5BE4B2220}" type="datetimeFigureOut">
              <a:rPr lang="es-ES" smtClean="0"/>
              <a:t>23/04/14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F8B0-D2B7-5B4C-95A2-F6D5403229C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329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4DCD-F052-CD4A-B937-C2F5BE4B2220}" type="datetimeFigureOut">
              <a:rPr lang="es-ES" smtClean="0"/>
              <a:t>23/04/14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F8B0-D2B7-5B4C-95A2-F6D5403229C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98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4DCD-F052-CD4A-B937-C2F5BE4B2220}" type="datetimeFigureOut">
              <a:rPr lang="es-ES" smtClean="0"/>
              <a:t>23/04/14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F8B0-D2B7-5B4C-95A2-F6D5403229C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050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4DCD-F052-CD4A-B937-C2F5BE4B2220}" type="datetimeFigureOut">
              <a:rPr lang="es-ES" smtClean="0"/>
              <a:t>23/04/14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F8B0-D2B7-5B4C-95A2-F6D5403229C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51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4DCD-F052-CD4A-B937-C2F5BE4B2220}" type="datetimeFigureOut">
              <a:rPr lang="es-ES" smtClean="0"/>
              <a:t>23/04/14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F8B0-D2B7-5B4C-95A2-F6D5403229C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148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4DCD-F052-CD4A-B937-C2F5BE4B2220}" type="datetimeFigureOut">
              <a:rPr lang="es-ES" smtClean="0"/>
              <a:t>23/04/14</a:t>
            </a:fld>
            <a:endParaRPr lang="en-GB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F8B0-D2B7-5B4C-95A2-F6D5403229C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479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4DCD-F052-CD4A-B937-C2F5BE4B2220}" type="datetimeFigureOut">
              <a:rPr lang="es-ES" smtClean="0"/>
              <a:t>23/04/14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F8B0-D2B7-5B4C-95A2-F6D5403229C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309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4DCD-F052-CD4A-B937-C2F5BE4B2220}" type="datetimeFigureOut">
              <a:rPr lang="es-ES" smtClean="0"/>
              <a:t>23/04/14</a:t>
            </a:fld>
            <a:endParaRPr lang="en-GB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F8B0-D2B7-5B4C-95A2-F6D5403229C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173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4DCD-F052-CD4A-B937-C2F5BE4B2220}" type="datetimeFigureOut">
              <a:rPr lang="es-ES" smtClean="0"/>
              <a:t>23/04/14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F8B0-D2B7-5B4C-95A2-F6D5403229C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93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4DCD-F052-CD4A-B937-C2F5BE4B2220}" type="datetimeFigureOut">
              <a:rPr lang="es-ES" smtClean="0"/>
              <a:t>23/04/14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F8B0-D2B7-5B4C-95A2-F6D5403229C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70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E4DCD-F052-CD4A-B937-C2F5BE4B2220}" type="datetimeFigureOut">
              <a:rPr lang="es-ES" smtClean="0"/>
              <a:t>23/04/14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2F8B0-D2B7-5B4C-95A2-F6D5403229C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0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90100" y="1128619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CuadroTexto 4"/>
          <p:cNvSpPr txBox="1"/>
          <p:nvPr/>
        </p:nvSpPr>
        <p:spPr>
          <a:xfrm>
            <a:off x="446305" y="1074629"/>
            <a:ext cx="23769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F</a:t>
            </a:r>
            <a:endParaRPr lang="en-GB" sz="900" dirty="0"/>
          </a:p>
        </p:txBody>
      </p:sp>
      <p:sp>
        <p:nvSpPr>
          <p:cNvPr id="6" name="Rectángulo 5"/>
          <p:cNvSpPr/>
          <p:nvPr/>
        </p:nvSpPr>
        <p:spPr>
          <a:xfrm>
            <a:off x="635598" y="1126421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CuadroTexto 6"/>
          <p:cNvSpPr txBox="1"/>
          <p:nvPr/>
        </p:nvSpPr>
        <p:spPr>
          <a:xfrm>
            <a:off x="583044" y="1075062"/>
            <a:ext cx="2431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1</a:t>
            </a:r>
          </a:p>
        </p:txBody>
      </p:sp>
      <p:sp>
        <p:nvSpPr>
          <p:cNvPr id="9" name="Rectángulo 8"/>
          <p:cNvSpPr/>
          <p:nvPr/>
        </p:nvSpPr>
        <p:spPr>
          <a:xfrm>
            <a:off x="820974" y="1129826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ángulo 10"/>
          <p:cNvSpPr/>
          <p:nvPr/>
        </p:nvSpPr>
        <p:spPr>
          <a:xfrm>
            <a:off x="966472" y="1130382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ángulo 11"/>
          <p:cNvSpPr/>
          <p:nvPr/>
        </p:nvSpPr>
        <p:spPr>
          <a:xfrm>
            <a:off x="1111414" y="1130382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ángulo 12"/>
          <p:cNvSpPr/>
          <p:nvPr/>
        </p:nvSpPr>
        <p:spPr>
          <a:xfrm>
            <a:off x="1256912" y="1130938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ángulo 13"/>
          <p:cNvSpPr/>
          <p:nvPr/>
        </p:nvSpPr>
        <p:spPr>
          <a:xfrm>
            <a:off x="1430018" y="1131494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9" name="Agrupar 18"/>
          <p:cNvGrpSpPr/>
          <p:nvPr/>
        </p:nvGrpSpPr>
        <p:grpSpPr>
          <a:xfrm>
            <a:off x="1599822" y="1131004"/>
            <a:ext cx="568986" cy="134159"/>
            <a:chOff x="785655" y="558445"/>
            <a:chExt cx="568986" cy="134159"/>
          </a:xfrm>
        </p:grpSpPr>
        <p:sp>
          <p:nvSpPr>
            <p:cNvPr id="15" name="Rectángulo 14"/>
            <p:cNvSpPr/>
            <p:nvPr/>
          </p:nvSpPr>
          <p:spPr>
            <a:xfrm>
              <a:off x="785655" y="558445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Rectángulo 15"/>
            <p:cNvSpPr/>
            <p:nvPr/>
          </p:nvSpPr>
          <p:spPr>
            <a:xfrm>
              <a:off x="931153" y="559001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ectángulo 16"/>
            <p:cNvSpPr/>
            <p:nvPr/>
          </p:nvSpPr>
          <p:spPr>
            <a:xfrm>
              <a:off x="1076095" y="559001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ángulo 17"/>
            <p:cNvSpPr/>
            <p:nvPr/>
          </p:nvSpPr>
          <p:spPr>
            <a:xfrm>
              <a:off x="1221593" y="559557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0" name="Rectángulo 19"/>
          <p:cNvSpPr/>
          <p:nvPr/>
        </p:nvSpPr>
        <p:spPr>
          <a:xfrm>
            <a:off x="2202218" y="1132116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ángulo 20"/>
          <p:cNvSpPr/>
          <p:nvPr/>
        </p:nvSpPr>
        <p:spPr>
          <a:xfrm>
            <a:off x="2347716" y="1132672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Abrir llave 21"/>
          <p:cNvSpPr/>
          <p:nvPr/>
        </p:nvSpPr>
        <p:spPr>
          <a:xfrm rot="16200000">
            <a:off x="585734" y="1210259"/>
            <a:ext cx="87279" cy="278547"/>
          </a:xfrm>
          <a:prstGeom prst="leftBrace">
            <a:avLst/>
          </a:prstGeom>
          <a:noFill/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brir llave 22"/>
          <p:cNvSpPr/>
          <p:nvPr/>
        </p:nvSpPr>
        <p:spPr>
          <a:xfrm rot="16200000">
            <a:off x="1061827" y="1064606"/>
            <a:ext cx="87279" cy="568987"/>
          </a:xfrm>
          <a:prstGeom prst="leftBrace">
            <a:avLst/>
          </a:prstGeom>
          <a:noFill/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brir llave 23"/>
          <p:cNvSpPr/>
          <p:nvPr/>
        </p:nvSpPr>
        <p:spPr>
          <a:xfrm rot="16200000">
            <a:off x="1452902" y="1283010"/>
            <a:ext cx="87280" cy="133048"/>
          </a:xfrm>
          <a:prstGeom prst="leftBrace">
            <a:avLst/>
          </a:prstGeom>
          <a:noFill/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brir llave 24"/>
          <p:cNvSpPr/>
          <p:nvPr/>
        </p:nvSpPr>
        <p:spPr>
          <a:xfrm rot="16200000">
            <a:off x="1840457" y="1064823"/>
            <a:ext cx="87715" cy="568986"/>
          </a:xfrm>
          <a:prstGeom prst="leftBrace">
            <a:avLst/>
          </a:prstGeom>
          <a:noFill/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brir llave 25"/>
          <p:cNvSpPr/>
          <p:nvPr/>
        </p:nvSpPr>
        <p:spPr>
          <a:xfrm rot="16200000">
            <a:off x="2297634" y="1210477"/>
            <a:ext cx="87715" cy="278547"/>
          </a:xfrm>
          <a:prstGeom prst="leftBrace">
            <a:avLst/>
          </a:prstGeom>
          <a:noFill/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uadroTexto 26"/>
          <p:cNvSpPr txBox="1"/>
          <p:nvPr/>
        </p:nvSpPr>
        <p:spPr>
          <a:xfrm>
            <a:off x="378728" y="1392739"/>
            <a:ext cx="5283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Flag (2)</a:t>
            </a:r>
            <a:endParaRPr lang="en-GB" sz="900" dirty="0"/>
          </a:p>
        </p:txBody>
      </p:sp>
      <p:sp>
        <p:nvSpPr>
          <p:cNvPr id="28" name="CuadroTexto 27"/>
          <p:cNvSpPr txBox="1"/>
          <p:nvPr/>
        </p:nvSpPr>
        <p:spPr>
          <a:xfrm>
            <a:off x="835881" y="1544810"/>
            <a:ext cx="52178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S</a:t>
            </a:r>
            <a:r>
              <a:rPr lang="en-GB" sz="900" b="1" dirty="0" smtClean="0"/>
              <a:t>ize</a:t>
            </a:r>
            <a:r>
              <a:rPr lang="en-GB" sz="900" dirty="0" smtClean="0"/>
              <a:t> (</a:t>
            </a:r>
            <a:r>
              <a:rPr lang="en-GB" sz="900" dirty="0"/>
              <a:t>4</a:t>
            </a:r>
            <a:r>
              <a:rPr lang="en-GB" sz="900" dirty="0" smtClean="0"/>
              <a:t>)</a:t>
            </a:r>
            <a:endParaRPr lang="en-GB" sz="900" dirty="0"/>
          </a:p>
        </p:txBody>
      </p:sp>
      <p:sp>
        <p:nvSpPr>
          <p:cNvPr id="29" name="CuadroTexto 28"/>
          <p:cNvSpPr txBox="1"/>
          <p:nvPr/>
        </p:nvSpPr>
        <p:spPr>
          <a:xfrm>
            <a:off x="1242570" y="1700870"/>
            <a:ext cx="5657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Type (1)</a:t>
            </a:r>
          </a:p>
        </p:txBody>
      </p:sp>
      <p:sp>
        <p:nvSpPr>
          <p:cNvPr id="30" name="CuadroTexto 29"/>
          <p:cNvSpPr txBox="1"/>
          <p:nvPr/>
        </p:nvSpPr>
        <p:spPr>
          <a:xfrm>
            <a:off x="1477021" y="1394169"/>
            <a:ext cx="11197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Origin IP (</a:t>
            </a:r>
            <a:r>
              <a:rPr lang="en-GB" sz="900" dirty="0"/>
              <a:t>4</a:t>
            </a:r>
            <a:r>
              <a:rPr lang="en-GB" sz="900" dirty="0" smtClean="0"/>
              <a:t>) port (2)</a:t>
            </a:r>
            <a:endParaRPr lang="en-GB" sz="900" dirty="0"/>
          </a:p>
        </p:txBody>
      </p:sp>
      <p:cxnSp>
        <p:nvCxnSpPr>
          <p:cNvPr id="33" name="Conector recto 32"/>
          <p:cNvCxnSpPr/>
          <p:nvPr/>
        </p:nvCxnSpPr>
        <p:spPr>
          <a:xfrm>
            <a:off x="1106840" y="1356530"/>
            <a:ext cx="0" cy="241421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1498981" y="1360190"/>
            <a:ext cx="0" cy="381082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ángulo 40"/>
          <p:cNvSpPr/>
          <p:nvPr/>
        </p:nvSpPr>
        <p:spPr>
          <a:xfrm>
            <a:off x="476571" y="1931702"/>
            <a:ext cx="913389" cy="630942"/>
          </a:xfrm>
          <a:prstGeom prst="rect">
            <a:avLst/>
          </a:prstGeom>
          <a:ln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GB" sz="700" dirty="0">
                <a:solidFill>
                  <a:prstClr val="black"/>
                </a:solidFill>
              </a:rPr>
              <a:t>0 </a:t>
            </a:r>
            <a:r>
              <a:rPr lang="en-GB" sz="700" dirty="0" smtClean="0">
                <a:solidFill>
                  <a:prstClr val="black"/>
                </a:solidFill>
              </a:rPr>
              <a:t>: PLAIN</a:t>
            </a:r>
            <a:endParaRPr lang="en-GB" sz="700" dirty="0">
              <a:solidFill>
                <a:prstClr val="black"/>
              </a:solidFill>
            </a:endParaRPr>
          </a:p>
          <a:p>
            <a:pPr lvl="0"/>
            <a:r>
              <a:rPr lang="en-GB" sz="700" dirty="0">
                <a:solidFill>
                  <a:prstClr val="black"/>
                </a:solidFill>
              </a:rPr>
              <a:t>1 </a:t>
            </a:r>
            <a:r>
              <a:rPr lang="en-GB" sz="700" dirty="0" smtClean="0">
                <a:solidFill>
                  <a:prstClr val="black"/>
                </a:solidFill>
              </a:rPr>
              <a:t>: TOPICDATA</a:t>
            </a:r>
            <a:endParaRPr lang="en-GB" sz="700" dirty="0">
              <a:solidFill>
                <a:prstClr val="black"/>
              </a:solidFill>
            </a:endParaRPr>
          </a:p>
          <a:p>
            <a:pPr lvl="0"/>
            <a:r>
              <a:rPr lang="en-GB" sz="700" dirty="0">
                <a:solidFill>
                  <a:prstClr val="black"/>
                </a:solidFill>
              </a:rPr>
              <a:t>2 </a:t>
            </a:r>
            <a:r>
              <a:rPr lang="en-GB" sz="700" dirty="0" smtClean="0">
                <a:solidFill>
                  <a:prstClr val="black"/>
                </a:solidFill>
              </a:rPr>
              <a:t>: TOPICLINKS</a:t>
            </a:r>
            <a:endParaRPr lang="en-GB" sz="700" dirty="0">
              <a:solidFill>
                <a:prstClr val="black"/>
              </a:solidFill>
            </a:endParaRPr>
          </a:p>
          <a:p>
            <a:pPr lvl="0"/>
            <a:r>
              <a:rPr lang="en-GB" sz="700" dirty="0">
                <a:solidFill>
                  <a:prstClr val="black"/>
                </a:solidFill>
              </a:rPr>
              <a:t>3 </a:t>
            </a:r>
            <a:r>
              <a:rPr lang="en-GB" sz="700" dirty="0" smtClean="0">
                <a:solidFill>
                  <a:prstClr val="black"/>
                </a:solidFill>
              </a:rPr>
              <a:t>: SYNCTIME </a:t>
            </a:r>
            <a:endParaRPr lang="en-GB" sz="700" dirty="0">
              <a:solidFill>
                <a:prstClr val="black"/>
              </a:solidFill>
            </a:endParaRPr>
          </a:p>
          <a:p>
            <a:pPr lvl="0"/>
            <a:r>
              <a:rPr lang="en-GB" sz="700" dirty="0">
                <a:solidFill>
                  <a:prstClr val="black"/>
                </a:solidFill>
              </a:rPr>
              <a:t>4 </a:t>
            </a:r>
            <a:r>
              <a:rPr lang="en-GB" sz="700" dirty="0" smtClean="0">
                <a:solidFill>
                  <a:prstClr val="black"/>
                </a:solidFill>
              </a:rPr>
              <a:t>: PROXYWRAPPER</a:t>
            </a:r>
            <a:endParaRPr lang="en-GB" sz="700" dirty="0">
              <a:solidFill>
                <a:prstClr val="black"/>
              </a:solidFill>
            </a:endParaRPr>
          </a:p>
        </p:txBody>
      </p:sp>
      <p:sp>
        <p:nvSpPr>
          <p:cNvPr id="42" name="Rectángulo 41"/>
          <p:cNvSpPr/>
          <p:nvPr/>
        </p:nvSpPr>
        <p:spPr>
          <a:xfrm>
            <a:off x="1877645" y="1878372"/>
            <a:ext cx="5672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prstClr val="black"/>
                </a:solidFill>
              </a:rPr>
              <a:t>PLAIN</a:t>
            </a:r>
            <a:endParaRPr lang="en-GB" sz="4000" b="1" dirty="0"/>
          </a:p>
        </p:txBody>
      </p:sp>
      <p:sp>
        <p:nvSpPr>
          <p:cNvPr id="43" name="Abrir corchete 42"/>
          <p:cNvSpPr/>
          <p:nvPr/>
        </p:nvSpPr>
        <p:spPr>
          <a:xfrm>
            <a:off x="2397105" y="1714674"/>
            <a:ext cx="78620" cy="622348"/>
          </a:xfrm>
          <a:prstGeom prst="leftBracket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Conector recto de flecha 44"/>
          <p:cNvCxnSpPr/>
          <p:nvPr/>
        </p:nvCxnSpPr>
        <p:spPr>
          <a:xfrm>
            <a:off x="474924" y="899193"/>
            <a:ext cx="2004194" cy="7017"/>
          </a:xfrm>
          <a:prstGeom prst="straightConnector1">
            <a:avLst/>
          </a:prstGeom>
          <a:ln w="12700" cmpd="sng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CuadroTexto 45"/>
          <p:cNvSpPr txBox="1"/>
          <p:nvPr/>
        </p:nvSpPr>
        <p:spPr>
          <a:xfrm>
            <a:off x="1194121" y="675378"/>
            <a:ext cx="6051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Prologue</a:t>
            </a:r>
          </a:p>
        </p:txBody>
      </p:sp>
      <p:cxnSp>
        <p:nvCxnSpPr>
          <p:cNvPr id="47" name="Conector recto de flecha 46"/>
          <p:cNvCxnSpPr/>
          <p:nvPr/>
        </p:nvCxnSpPr>
        <p:spPr>
          <a:xfrm>
            <a:off x="2508710" y="906210"/>
            <a:ext cx="3510998" cy="7017"/>
          </a:xfrm>
          <a:prstGeom prst="straightConnector1">
            <a:avLst/>
          </a:prstGeom>
          <a:ln w="12700" cmpd="sng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CuadroTexto 47"/>
          <p:cNvSpPr txBox="1"/>
          <p:nvPr/>
        </p:nvSpPr>
        <p:spPr>
          <a:xfrm>
            <a:off x="4056199" y="685296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Header</a:t>
            </a:r>
          </a:p>
        </p:txBody>
      </p:sp>
      <p:cxnSp>
        <p:nvCxnSpPr>
          <p:cNvPr id="50" name="Conector recto de flecha 49"/>
          <p:cNvCxnSpPr/>
          <p:nvPr/>
        </p:nvCxnSpPr>
        <p:spPr>
          <a:xfrm flipV="1">
            <a:off x="6019708" y="913227"/>
            <a:ext cx="2595316" cy="2901"/>
          </a:xfrm>
          <a:prstGeom prst="straightConnector1">
            <a:avLst/>
          </a:prstGeom>
          <a:ln w="12700" cmpd="sng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CuadroTexto 50"/>
          <p:cNvSpPr txBox="1"/>
          <p:nvPr/>
        </p:nvSpPr>
        <p:spPr>
          <a:xfrm>
            <a:off x="7037158" y="688197"/>
            <a:ext cx="5550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Payload</a:t>
            </a:r>
          </a:p>
        </p:txBody>
      </p:sp>
      <p:cxnSp>
        <p:nvCxnSpPr>
          <p:cNvPr id="54" name="Conector recto 53"/>
          <p:cNvCxnSpPr/>
          <p:nvPr/>
        </p:nvCxnSpPr>
        <p:spPr>
          <a:xfrm>
            <a:off x="6019708" y="688197"/>
            <a:ext cx="0" cy="5602623"/>
          </a:xfrm>
          <a:prstGeom prst="line">
            <a:avLst/>
          </a:prstGeom>
          <a:ln w="12700" cmpd="sng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55"/>
          <p:cNvCxnSpPr/>
          <p:nvPr/>
        </p:nvCxnSpPr>
        <p:spPr>
          <a:xfrm>
            <a:off x="2502354" y="716361"/>
            <a:ext cx="0" cy="5602623"/>
          </a:xfrm>
          <a:prstGeom prst="line">
            <a:avLst/>
          </a:prstGeom>
          <a:ln w="12700" cmpd="sng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Abrir llave 57"/>
          <p:cNvSpPr/>
          <p:nvPr/>
        </p:nvSpPr>
        <p:spPr>
          <a:xfrm rot="5400000">
            <a:off x="5448693" y="-1621983"/>
            <a:ext cx="217749" cy="6073503"/>
          </a:xfrm>
          <a:prstGeom prst="leftBrace">
            <a:avLst/>
          </a:prstGeom>
          <a:noFill/>
          <a:ln w="31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9" name="Conector recto 58"/>
          <p:cNvCxnSpPr/>
          <p:nvPr/>
        </p:nvCxnSpPr>
        <p:spPr>
          <a:xfrm>
            <a:off x="8615024" y="716361"/>
            <a:ext cx="0" cy="5602623"/>
          </a:xfrm>
          <a:prstGeom prst="line">
            <a:avLst/>
          </a:prstGeom>
          <a:ln w="12700" cmpd="sng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Abrir llave 59"/>
          <p:cNvSpPr/>
          <p:nvPr/>
        </p:nvSpPr>
        <p:spPr>
          <a:xfrm rot="5400000">
            <a:off x="1054552" y="777209"/>
            <a:ext cx="101827" cy="568987"/>
          </a:xfrm>
          <a:prstGeom prst="leftBrace">
            <a:avLst/>
          </a:prstGeom>
          <a:noFill/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2" name="Conector recto 61"/>
          <p:cNvCxnSpPr>
            <a:stCxn id="60" idx="1"/>
          </p:cNvCxnSpPr>
          <p:nvPr/>
        </p:nvCxnSpPr>
        <p:spPr>
          <a:xfrm>
            <a:off x="1105465" y="1010789"/>
            <a:ext cx="4458683" cy="0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Conector recto 63"/>
          <p:cNvCxnSpPr>
            <a:stCxn id="58" idx="1"/>
          </p:cNvCxnSpPr>
          <p:nvPr/>
        </p:nvCxnSpPr>
        <p:spPr>
          <a:xfrm flipV="1">
            <a:off x="5557567" y="1010789"/>
            <a:ext cx="0" cy="295105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tángulo 67"/>
          <p:cNvSpPr/>
          <p:nvPr/>
        </p:nvSpPr>
        <p:spPr>
          <a:xfrm>
            <a:off x="2654974" y="1869290"/>
            <a:ext cx="330819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 smtClean="0">
                <a:solidFill>
                  <a:prstClr val="black"/>
                </a:solidFill>
              </a:rPr>
              <a:t>-------------------------------- VOID </a:t>
            </a:r>
            <a:r>
              <a:rPr lang="en-GB" sz="1100" dirty="0">
                <a:solidFill>
                  <a:prstClr val="black"/>
                </a:solidFill>
              </a:rPr>
              <a:t>------------------</a:t>
            </a:r>
            <a:r>
              <a:rPr lang="en-GB" sz="1100" dirty="0" smtClean="0">
                <a:solidFill>
                  <a:prstClr val="black"/>
                </a:solidFill>
              </a:rPr>
              <a:t>------</a:t>
            </a:r>
            <a:r>
              <a:rPr lang="en-GB" sz="1100" dirty="0">
                <a:solidFill>
                  <a:prstClr val="black"/>
                </a:solidFill>
              </a:rPr>
              <a:t>-------- </a:t>
            </a:r>
            <a:endParaRPr lang="en-GB" sz="3600" dirty="0"/>
          </a:p>
        </p:txBody>
      </p:sp>
      <p:sp>
        <p:nvSpPr>
          <p:cNvPr id="69" name="Rectángulo 68"/>
          <p:cNvSpPr/>
          <p:nvPr/>
        </p:nvSpPr>
        <p:spPr>
          <a:xfrm>
            <a:off x="6081723" y="1928569"/>
            <a:ext cx="2498791" cy="133047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Rectángulo 69"/>
          <p:cNvSpPr/>
          <p:nvPr/>
        </p:nvSpPr>
        <p:spPr>
          <a:xfrm>
            <a:off x="1508581" y="2672290"/>
            <a:ext cx="9290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prstClr val="black"/>
                </a:solidFill>
              </a:rPr>
              <a:t>TOPICDATA</a:t>
            </a:r>
            <a:endParaRPr lang="en-GB" sz="4000" b="1" dirty="0"/>
          </a:p>
        </p:txBody>
      </p:sp>
      <p:sp>
        <p:nvSpPr>
          <p:cNvPr id="71" name="Abrir corchete 70"/>
          <p:cNvSpPr/>
          <p:nvPr/>
        </p:nvSpPr>
        <p:spPr>
          <a:xfrm>
            <a:off x="2394575" y="2337022"/>
            <a:ext cx="86190" cy="901478"/>
          </a:xfrm>
          <a:prstGeom prst="leftBracket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2" name="Agrupar 71"/>
          <p:cNvGrpSpPr/>
          <p:nvPr/>
        </p:nvGrpSpPr>
        <p:grpSpPr>
          <a:xfrm>
            <a:off x="2596739" y="2661706"/>
            <a:ext cx="568986" cy="134159"/>
            <a:chOff x="785655" y="558445"/>
            <a:chExt cx="568986" cy="134159"/>
          </a:xfrm>
        </p:grpSpPr>
        <p:sp>
          <p:nvSpPr>
            <p:cNvPr id="73" name="Rectángulo 72"/>
            <p:cNvSpPr/>
            <p:nvPr/>
          </p:nvSpPr>
          <p:spPr>
            <a:xfrm>
              <a:off x="785655" y="558445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Rectángulo 73"/>
            <p:cNvSpPr/>
            <p:nvPr/>
          </p:nvSpPr>
          <p:spPr>
            <a:xfrm>
              <a:off x="931153" y="559001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Rectángulo 74"/>
            <p:cNvSpPr/>
            <p:nvPr/>
          </p:nvSpPr>
          <p:spPr>
            <a:xfrm>
              <a:off x="1076095" y="559001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Rectángulo 75"/>
            <p:cNvSpPr/>
            <p:nvPr/>
          </p:nvSpPr>
          <p:spPr>
            <a:xfrm>
              <a:off x="1221593" y="559557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7" name="Agrupar 76"/>
          <p:cNvGrpSpPr/>
          <p:nvPr/>
        </p:nvGrpSpPr>
        <p:grpSpPr>
          <a:xfrm>
            <a:off x="3190057" y="2659631"/>
            <a:ext cx="568986" cy="134159"/>
            <a:chOff x="785655" y="558445"/>
            <a:chExt cx="568986" cy="134159"/>
          </a:xfrm>
        </p:grpSpPr>
        <p:sp>
          <p:nvSpPr>
            <p:cNvPr id="78" name="Rectángulo 77"/>
            <p:cNvSpPr/>
            <p:nvPr/>
          </p:nvSpPr>
          <p:spPr>
            <a:xfrm>
              <a:off x="785655" y="558445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Rectángulo 78"/>
            <p:cNvSpPr/>
            <p:nvPr/>
          </p:nvSpPr>
          <p:spPr>
            <a:xfrm>
              <a:off x="931153" y="559001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Rectángulo 79"/>
            <p:cNvSpPr/>
            <p:nvPr/>
          </p:nvSpPr>
          <p:spPr>
            <a:xfrm>
              <a:off x="1076095" y="559001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Rectángulo 80"/>
            <p:cNvSpPr/>
            <p:nvPr/>
          </p:nvSpPr>
          <p:spPr>
            <a:xfrm>
              <a:off x="1221593" y="559557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82" name="Abrir llave 81"/>
          <p:cNvSpPr/>
          <p:nvPr/>
        </p:nvSpPr>
        <p:spPr>
          <a:xfrm rot="16200000">
            <a:off x="3131277" y="2310939"/>
            <a:ext cx="87279" cy="1168252"/>
          </a:xfrm>
          <a:prstGeom prst="leftBrace">
            <a:avLst/>
          </a:prstGeom>
          <a:noFill/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CuadroTexto 82"/>
          <p:cNvSpPr txBox="1"/>
          <p:nvPr/>
        </p:nvSpPr>
        <p:spPr>
          <a:xfrm>
            <a:off x="2556466" y="3768459"/>
            <a:ext cx="105767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Command type (</a:t>
            </a:r>
            <a:r>
              <a:rPr lang="en-GB" sz="900" dirty="0"/>
              <a:t>1</a:t>
            </a:r>
            <a:r>
              <a:rPr lang="en-GB" sz="900" dirty="0" smtClean="0"/>
              <a:t>)</a:t>
            </a:r>
            <a:endParaRPr lang="en-GB" sz="900" dirty="0"/>
          </a:p>
        </p:txBody>
      </p:sp>
      <p:sp>
        <p:nvSpPr>
          <p:cNvPr id="84" name="Rectángulo 83"/>
          <p:cNvSpPr/>
          <p:nvPr/>
        </p:nvSpPr>
        <p:spPr>
          <a:xfrm>
            <a:off x="3816569" y="2661261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5" name="Rectángulo 84"/>
          <p:cNvSpPr/>
          <p:nvPr/>
        </p:nvSpPr>
        <p:spPr>
          <a:xfrm>
            <a:off x="3962067" y="2661817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6" name="Abrir llave 85"/>
          <p:cNvSpPr/>
          <p:nvPr/>
        </p:nvSpPr>
        <p:spPr>
          <a:xfrm rot="16200000">
            <a:off x="3911985" y="2739622"/>
            <a:ext cx="87715" cy="278547"/>
          </a:xfrm>
          <a:prstGeom prst="leftBrace">
            <a:avLst/>
          </a:prstGeom>
          <a:noFill/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CuadroTexto 86"/>
          <p:cNvSpPr txBox="1"/>
          <p:nvPr/>
        </p:nvSpPr>
        <p:spPr>
          <a:xfrm>
            <a:off x="3078115" y="3038473"/>
            <a:ext cx="10846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Topic name size (</a:t>
            </a:r>
            <a:r>
              <a:rPr lang="en-GB" sz="900" dirty="0"/>
              <a:t>2</a:t>
            </a:r>
            <a:r>
              <a:rPr lang="en-GB" sz="900" dirty="0" smtClean="0"/>
              <a:t>)</a:t>
            </a:r>
          </a:p>
        </p:txBody>
      </p:sp>
      <p:cxnSp>
        <p:nvCxnSpPr>
          <p:cNvPr id="88" name="Conector recto 87"/>
          <p:cNvCxnSpPr/>
          <p:nvPr/>
        </p:nvCxnSpPr>
        <p:spPr>
          <a:xfrm>
            <a:off x="3956718" y="2888392"/>
            <a:ext cx="0" cy="192614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Rectángulo 91"/>
          <p:cNvSpPr/>
          <p:nvPr/>
        </p:nvSpPr>
        <p:spPr>
          <a:xfrm>
            <a:off x="4177558" y="2659948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3" name="Rectángulo 92"/>
          <p:cNvSpPr/>
          <p:nvPr/>
        </p:nvSpPr>
        <p:spPr>
          <a:xfrm>
            <a:off x="5151348" y="2659948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4" name="CuadroTexto 93"/>
          <p:cNvSpPr txBox="1"/>
          <p:nvPr/>
        </p:nvSpPr>
        <p:spPr>
          <a:xfrm>
            <a:off x="4286771" y="2620593"/>
            <a:ext cx="9095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……………………...</a:t>
            </a:r>
          </a:p>
        </p:txBody>
      </p:sp>
      <p:sp>
        <p:nvSpPr>
          <p:cNvPr id="95" name="Abrir llave 94"/>
          <p:cNvSpPr/>
          <p:nvPr/>
        </p:nvSpPr>
        <p:spPr>
          <a:xfrm rot="16200000">
            <a:off x="4689632" y="2327989"/>
            <a:ext cx="82690" cy="1106838"/>
          </a:xfrm>
          <a:prstGeom prst="leftBrace">
            <a:avLst/>
          </a:prstGeom>
          <a:noFill/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CuadroTexto 95"/>
          <p:cNvSpPr txBox="1"/>
          <p:nvPr/>
        </p:nvSpPr>
        <p:spPr>
          <a:xfrm>
            <a:off x="4367716" y="2878488"/>
            <a:ext cx="7293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Topic name</a:t>
            </a:r>
          </a:p>
        </p:txBody>
      </p:sp>
      <p:sp>
        <p:nvSpPr>
          <p:cNvPr id="97" name="Abrir llave 96"/>
          <p:cNvSpPr/>
          <p:nvPr/>
        </p:nvSpPr>
        <p:spPr>
          <a:xfrm rot="5400000">
            <a:off x="4692409" y="2028608"/>
            <a:ext cx="77135" cy="1106837"/>
          </a:xfrm>
          <a:prstGeom prst="leftBrace">
            <a:avLst/>
          </a:prstGeom>
          <a:noFill/>
          <a:ln w="31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Abrir llave 97"/>
          <p:cNvSpPr/>
          <p:nvPr/>
        </p:nvSpPr>
        <p:spPr>
          <a:xfrm rot="5400000">
            <a:off x="3901954" y="2447268"/>
            <a:ext cx="101827" cy="284494"/>
          </a:xfrm>
          <a:prstGeom prst="leftBrace">
            <a:avLst/>
          </a:prstGeom>
          <a:noFill/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9" name="Conector recto 98"/>
          <p:cNvCxnSpPr/>
          <p:nvPr/>
        </p:nvCxnSpPr>
        <p:spPr>
          <a:xfrm>
            <a:off x="3949617" y="2413784"/>
            <a:ext cx="785875" cy="0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Conector recto 101"/>
          <p:cNvCxnSpPr/>
          <p:nvPr/>
        </p:nvCxnSpPr>
        <p:spPr>
          <a:xfrm flipV="1">
            <a:off x="4732792" y="2413784"/>
            <a:ext cx="0" cy="117821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Conector recto 103"/>
          <p:cNvCxnSpPr/>
          <p:nvPr/>
        </p:nvCxnSpPr>
        <p:spPr>
          <a:xfrm flipV="1">
            <a:off x="3952911" y="2413784"/>
            <a:ext cx="0" cy="117821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Rectángulo 104"/>
          <p:cNvSpPr/>
          <p:nvPr/>
        </p:nvSpPr>
        <p:spPr>
          <a:xfrm>
            <a:off x="6072324" y="2667736"/>
            <a:ext cx="2498791" cy="133047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6" name="Rectángulo 105"/>
          <p:cNvSpPr/>
          <p:nvPr/>
        </p:nvSpPr>
        <p:spPr>
          <a:xfrm>
            <a:off x="1508581" y="3499326"/>
            <a:ext cx="9336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prstClr val="black"/>
                </a:solidFill>
              </a:rPr>
              <a:t>TOPICLINKS</a:t>
            </a:r>
            <a:endParaRPr lang="en-GB" sz="4000" b="1" dirty="0"/>
          </a:p>
        </p:txBody>
      </p:sp>
      <p:sp>
        <p:nvSpPr>
          <p:cNvPr id="107" name="Abrir corchete 106"/>
          <p:cNvSpPr/>
          <p:nvPr/>
        </p:nvSpPr>
        <p:spPr>
          <a:xfrm>
            <a:off x="2394575" y="3238500"/>
            <a:ext cx="50353" cy="1307041"/>
          </a:xfrm>
          <a:prstGeom prst="leftBracket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Rectángulo 107"/>
          <p:cNvSpPr/>
          <p:nvPr/>
        </p:nvSpPr>
        <p:spPr>
          <a:xfrm>
            <a:off x="2609189" y="3585199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9" name="Abrir llave 108"/>
          <p:cNvSpPr/>
          <p:nvPr/>
        </p:nvSpPr>
        <p:spPr>
          <a:xfrm rot="16200000">
            <a:off x="2631968" y="3704342"/>
            <a:ext cx="87280" cy="133048"/>
          </a:xfrm>
          <a:prstGeom prst="leftBrace">
            <a:avLst/>
          </a:prstGeom>
          <a:noFill/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Rectángulo 109"/>
          <p:cNvSpPr/>
          <p:nvPr/>
        </p:nvSpPr>
        <p:spPr>
          <a:xfrm>
            <a:off x="3543243" y="3726827"/>
            <a:ext cx="767364" cy="307777"/>
          </a:xfrm>
          <a:prstGeom prst="rect">
            <a:avLst/>
          </a:prstGeom>
          <a:ln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GB" sz="700" dirty="0">
                <a:solidFill>
                  <a:prstClr val="black"/>
                </a:solidFill>
              </a:rPr>
              <a:t>0 </a:t>
            </a:r>
            <a:r>
              <a:rPr lang="en-GB" sz="700" dirty="0" smtClean="0">
                <a:solidFill>
                  <a:prstClr val="black"/>
                </a:solidFill>
              </a:rPr>
              <a:t>: SUSCRIBE</a:t>
            </a:r>
            <a:endParaRPr lang="en-GB" sz="700" dirty="0">
              <a:solidFill>
                <a:prstClr val="black"/>
              </a:solidFill>
            </a:endParaRPr>
          </a:p>
          <a:p>
            <a:pPr lvl="0"/>
            <a:r>
              <a:rPr lang="en-GB" sz="700" dirty="0">
                <a:solidFill>
                  <a:prstClr val="black"/>
                </a:solidFill>
              </a:rPr>
              <a:t>1 </a:t>
            </a:r>
            <a:r>
              <a:rPr lang="en-GB" sz="700" dirty="0" smtClean="0">
                <a:solidFill>
                  <a:prstClr val="black"/>
                </a:solidFill>
              </a:rPr>
              <a:t>: UNSUSCRIBE</a:t>
            </a:r>
            <a:endParaRPr lang="en-GB" sz="700" dirty="0">
              <a:solidFill>
                <a:prstClr val="black"/>
              </a:solidFill>
            </a:endParaRPr>
          </a:p>
        </p:txBody>
      </p:sp>
      <p:sp>
        <p:nvSpPr>
          <p:cNvPr id="111" name="Rectángulo 110"/>
          <p:cNvSpPr/>
          <p:nvPr/>
        </p:nvSpPr>
        <p:spPr>
          <a:xfrm>
            <a:off x="6106666" y="3561872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2" name="Rectángulo 111"/>
          <p:cNvSpPr/>
          <p:nvPr/>
        </p:nvSpPr>
        <p:spPr>
          <a:xfrm>
            <a:off x="6252164" y="3562428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3" name="Abrir llave 112"/>
          <p:cNvSpPr/>
          <p:nvPr/>
        </p:nvSpPr>
        <p:spPr>
          <a:xfrm rot="16200000">
            <a:off x="6202082" y="3640233"/>
            <a:ext cx="87715" cy="278547"/>
          </a:xfrm>
          <a:prstGeom prst="leftBrace">
            <a:avLst/>
          </a:prstGeom>
          <a:noFill/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4" name="Conector recto 113"/>
          <p:cNvCxnSpPr/>
          <p:nvPr/>
        </p:nvCxnSpPr>
        <p:spPr>
          <a:xfrm>
            <a:off x="6246815" y="3789003"/>
            <a:ext cx="0" cy="192614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Rectángulo 114"/>
          <p:cNvSpPr/>
          <p:nvPr/>
        </p:nvSpPr>
        <p:spPr>
          <a:xfrm>
            <a:off x="6467655" y="3560559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6" name="Rectángulo 115"/>
          <p:cNvSpPr/>
          <p:nvPr/>
        </p:nvSpPr>
        <p:spPr>
          <a:xfrm>
            <a:off x="7222995" y="3560559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7" name="CuadroTexto 116"/>
          <p:cNvSpPr txBox="1"/>
          <p:nvPr/>
        </p:nvSpPr>
        <p:spPr>
          <a:xfrm>
            <a:off x="6576868" y="3521204"/>
            <a:ext cx="6627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………………</a:t>
            </a:r>
          </a:p>
        </p:txBody>
      </p:sp>
      <p:sp>
        <p:nvSpPr>
          <p:cNvPr id="118" name="Abrir llave 117"/>
          <p:cNvSpPr/>
          <p:nvPr/>
        </p:nvSpPr>
        <p:spPr>
          <a:xfrm rot="16200000">
            <a:off x="6870627" y="3337945"/>
            <a:ext cx="82448" cy="888389"/>
          </a:xfrm>
          <a:prstGeom prst="leftBrace">
            <a:avLst/>
          </a:prstGeom>
          <a:noFill/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CuadroTexto 118"/>
          <p:cNvSpPr txBox="1"/>
          <p:nvPr/>
        </p:nvSpPr>
        <p:spPr>
          <a:xfrm>
            <a:off x="6657813" y="3779099"/>
            <a:ext cx="7293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Topic name</a:t>
            </a:r>
          </a:p>
        </p:txBody>
      </p:sp>
      <p:sp>
        <p:nvSpPr>
          <p:cNvPr id="120" name="Abrir llave 119"/>
          <p:cNvSpPr/>
          <p:nvPr/>
        </p:nvSpPr>
        <p:spPr>
          <a:xfrm rot="5400000">
            <a:off x="6873281" y="3038444"/>
            <a:ext cx="77136" cy="888388"/>
          </a:xfrm>
          <a:prstGeom prst="leftBrace">
            <a:avLst/>
          </a:prstGeom>
          <a:noFill/>
          <a:ln w="31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Abrir llave 120"/>
          <p:cNvSpPr/>
          <p:nvPr/>
        </p:nvSpPr>
        <p:spPr>
          <a:xfrm rot="5400000">
            <a:off x="6192051" y="3347879"/>
            <a:ext cx="101827" cy="284494"/>
          </a:xfrm>
          <a:prstGeom prst="leftBrace">
            <a:avLst/>
          </a:prstGeom>
          <a:noFill/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2" name="Conector recto 121"/>
          <p:cNvCxnSpPr/>
          <p:nvPr/>
        </p:nvCxnSpPr>
        <p:spPr>
          <a:xfrm>
            <a:off x="6239714" y="3319152"/>
            <a:ext cx="674319" cy="0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Conector recto 122"/>
          <p:cNvCxnSpPr/>
          <p:nvPr/>
        </p:nvCxnSpPr>
        <p:spPr>
          <a:xfrm flipV="1">
            <a:off x="6909276" y="3326248"/>
            <a:ext cx="0" cy="117821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Conector recto 123"/>
          <p:cNvCxnSpPr/>
          <p:nvPr/>
        </p:nvCxnSpPr>
        <p:spPr>
          <a:xfrm flipV="1">
            <a:off x="6243008" y="3314395"/>
            <a:ext cx="0" cy="117821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5" name="CuadroTexto 124"/>
          <p:cNvSpPr txBox="1"/>
          <p:nvPr/>
        </p:nvSpPr>
        <p:spPr>
          <a:xfrm>
            <a:off x="6116047" y="3981384"/>
            <a:ext cx="10846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Topic name size (</a:t>
            </a:r>
            <a:r>
              <a:rPr lang="en-GB" sz="900" dirty="0"/>
              <a:t>2</a:t>
            </a:r>
            <a:r>
              <a:rPr lang="en-GB" sz="900" dirty="0" smtClean="0"/>
              <a:t>)</a:t>
            </a:r>
          </a:p>
        </p:txBody>
      </p:sp>
      <p:sp>
        <p:nvSpPr>
          <p:cNvPr id="126" name="CuadroTexto 125"/>
          <p:cNvSpPr txBox="1"/>
          <p:nvPr/>
        </p:nvSpPr>
        <p:spPr>
          <a:xfrm>
            <a:off x="2742066" y="2876442"/>
            <a:ext cx="8896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Time stamp (8)</a:t>
            </a:r>
          </a:p>
        </p:txBody>
      </p:sp>
      <p:sp>
        <p:nvSpPr>
          <p:cNvPr id="127" name="Rectángulo 126"/>
          <p:cNvSpPr/>
          <p:nvPr/>
        </p:nvSpPr>
        <p:spPr>
          <a:xfrm>
            <a:off x="7799463" y="3564124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8" name="Rectángulo 127"/>
          <p:cNvSpPr/>
          <p:nvPr/>
        </p:nvSpPr>
        <p:spPr>
          <a:xfrm>
            <a:off x="7944961" y="3564680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9" name="Rectángulo 128"/>
          <p:cNvSpPr/>
          <p:nvPr/>
        </p:nvSpPr>
        <p:spPr>
          <a:xfrm>
            <a:off x="8160452" y="3562811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0" name="Rectángulo 129"/>
          <p:cNvSpPr/>
          <p:nvPr/>
        </p:nvSpPr>
        <p:spPr>
          <a:xfrm>
            <a:off x="8430299" y="3562811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1" name="CuadroTexto 130"/>
          <p:cNvSpPr txBox="1"/>
          <p:nvPr/>
        </p:nvSpPr>
        <p:spPr>
          <a:xfrm>
            <a:off x="8232812" y="3503650"/>
            <a:ext cx="2643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…</a:t>
            </a:r>
          </a:p>
        </p:txBody>
      </p:sp>
      <p:sp>
        <p:nvSpPr>
          <p:cNvPr id="132" name="CuadroTexto 131"/>
          <p:cNvSpPr txBox="1"/>
          <p:nvPr/>
        </p:nvSpPr>
        <p:spPr>
          <a:xfrm>
            <a:off x="7442316" y="3510084"/>
            <a:ext cx="2643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…</a:t>
            </a:r>
          </a:p>
        </p:txBody>
      </p:sp>
      <p:sp>
        <p:nvSpPr>
          <p:cNvPr id="136" name="CuadroTexto 135"/>
          <p:cNvSpPr txBox="1"/>
          <p:nvPr/>
        </p:nvSpPr>
        <p:spPr>
          <a:xfrm>
            <a:off x="6836426" y="1869290"/>
            <a:ext cx="11460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Payload buffer (Size)</a:t>
            </a:r>
          </a:p>
        </p:txBody>
      </p:sp>
      <p:sp>
        <p:nvSpPr>
          <p:cNvPr id="137" name="CuadroTexto 136"/>
          <p:cNvSpPr txBox="1"/>
          <p:nvPr/>
        </p:nvSpPr>
        <p:spPr>
          <a:xfrm>
            <a:off x="6168807" y="2604924"/>
            <a:ext cx="23559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Payload buffer (Size - 8 - 2 – </a:t>
            </a:r>
            <a:r>
              <a:rPr lang="en-GB" sz="900" dirty="0" err="1" smtClean="0"/>
              <a:t>Topic_name_size</a:t>
            </a:r>
            <a:r>
              <a:rPr lang="en-GB" sz="900" dirty="0" smtClean="0"/>
              <a:t>)</a:t>
            </a:r>
          </a:p>
        </p:txBody>
      </p:sp>
      <p:sp>
        <p:nvSpPr>
          <p:cNvPr id="138" name="Abrir llave 137"/>
          <p:cNvSpPr/>
          <p:nvPr/>
        </p:nvSpPr>
        <p:spPr>
          <a:xfrm rot="5400000" flipH="1">
            <a:off x="7282362" y="3036519"/>
            <a:ext cx="105288" cy="2456681"/>
          </a:xfrm>
          <a:prstGeom prst="leftBrace">
            <a:avLst/>
          </a:prstGeom>
          <a:noFill/>
          <a:ln w="31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CuadroTexto 138"/>
          <p:cNvSpPr txBox="1"/>
          <p:nvPr/>
        </p:nvSpPr>
        <p:spPr>
          <a:xfrm>
            <a:off x="6813611" y="4266705"/>
            <a:ext cx="10703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Topics list (Size - 1)</a:t>
            </a:r>
          </a:p>
        </p:txBody>
      </p:sp>
      <p:sp>
        <p:nvSpPr>
          <p:cNvPr id="140" name="Rectángulo 139"/>
          <p:cNvSpPr/>
          <p:nvPr/>
        </p:nvSpPr>
        <p:spPr>
          <a:xfrm>
            <a:off x="1508581" y="4806310"/>
            <a:ext cx="8469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prstClr val="black"/>
                </a:solidFill>
              </a:rPr>
              <a:t>SYNCTIME</a:t>
            </a:r>
            <a:endParaRPr lang="en-GB" sz="4000" b="1" dirty="0"/>
          </a:p>
        </p:txBody>
      </p:sp>
      <p:sp>
        <p:nvSpPr>
          <p:cNvPr id="141" name="Abrir corchete 140"/>
          <p:cNvSpPr/>
          <p:nvPr/>
        </p:nvSpPr>
        <p:spPr>
          <a:xfrm>
            <a:off x="2400326" y="4545541"/>
            <a:ext cx="83912" cy="793619"/>
          </a:xfrm>
          <a:prstGeom prst="leftBracket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Rectángulo 141"/>
          <p:cNvSpPr/>
          <p:nvPr/>
        </p:nvSpPr>
        <p:spPr>
          <a:xfrm>
            <a:off x="2654974" y="4685063"/>
            <a:ext cx="330819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 smtClean="0">
                <a:solidFill>
                  <a:prstClr val="black"/>
                </a:solidFill>
              </a:rPr>
              <a:t>-------------------------------- VOID </a:t>
            </a:r>
            <a:r>
              <a:rPr lang="en-GB" sz="1100" dirty="0">
                <a:solidFill>
                  <a:prstClr val="black"/>
                </a:solidFill>
              </a:rPr>
              <a:t>------------------</a:t>
            </a:r>
            <a:r>
              <a:rPr lang="en-GB" sz="1100" dirty="0" smtClean="0">
                <a:solidFill>
                  <a:prstClr val="black"/>
                </a:solidFill>
              </a:rPr>
              <a:t>------</a:t>
            </a:r>
            <a:r>
              <a:rPr lang="en-GB" sz="1100" dirty="0">
                <a:solidFill>
                  <a:prstClr val="black"/>
                </a:solidFill>
              </a:rPr>
              <a:t>-------- </a:t>
            </a:r>
            <a:endParaRPr lang="en-GB" sz="3600" dirty="0"/>
          </a:p>
        </p:txBody>
      </p:sp>
      <p:grpSp>
        <p:nvGrpSpPr>
          <p:cNvPr id="146" name="Agrupar 145"/>
          <p:cNvGrpSpPr/>
          <p:nvPr/>
        </p:nvGrpSpPr>
        <p:grpSpPr>
          <a:xfrm>
            <a:off x="6173828" y="4755091"/>
            <a:ext cx="568986" cy="134159"/>
            <a:chOff x="785655" y="558445"/>
            <a:chExt cx="568986" cy="134159"/>
          </a:xfrm>
        </p:grpSpPr>
        <p:sp>
          <p:nvSpPr>
            <p:cNvPr id="147" name="Rectángulo 146"/>
            <p:cNvSpPr/>
            <p:nvPr/>
          </p:nvSpPr>
          <p:spPr>
            <a:xfrm>
              <a:off x="785655" y="558445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Rectángulo 147"/>
            <p:cNvSpPr/>
            <p:nvPr/>
          </p:nvSpPr>
          <p:spPr>
            <a:xfrm>
              <a:off x="931153" y="559001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Rectángulo 148"/>
            <p:cNvSpPr/>
            <p:nvPr/>
          </p:nvSpPr>
          <p:spPr>
            <a:xfrm>
              <a:off x="1076095" y="559001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0" name="Rectángulo 149"/>
            <p:cNvSpPr/>
            <p:nvPr/>
          </p:nvSpPr>
          <p:spPr>
            <a:xfrm>
              <a:off x="1221593" y="559557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51" name="Agrupar 150"/>
          <p:cNvGrpSpPr/>
          <p:nvPr/>
        </p:nvGrpSpPr>
        <p:grpSpPr>
          <a:xfrm>
            <a:off x="6767146" y="4753016"/>
            <a:ext cx="568986" cy="134159"/>
            <a:chOff x="785655" y="558445"/>
            <a:chExt cx="568986" cy="134159"/>
          </a:xfrm>
        </p:grpSpPr>
        <p:sp>
          <p:nvSpPr>
            <p:cNvPr id="152" name="Rectángulo 151"/>
            <p:cNvSpPr/>
            <p:nvPr/>
          </p:nvSpPr>
          <p:spPr>
            <a:xfrm>
              <a:off x="785655" y="558445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3" name="Rectángulo 152"/>
            <p:cNvSpPr/>
            <p:nvPr/>
          </p:nvSpPr>
          <p:spPr>
            <a:xfrm>
              <a:off x="931153" y="559001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4" name="Rectángulo 153"/>
            <p:cNvSpPr/>
            <p:nvPr/>
          </p:nvSpPr>
          <p:spPr>
            <a:xfrm>
              <a:off x="1076095" y="559001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5" name="Rectángulo 154"/>
            <p:cNvSpPr/>
            <p:nvPr/>
          </p:nvSpPr>
          <p:spPr>
            <a:xfrm>
              <a:off x="1221593" y="559557"/>
              <a:ext cx="133048" cy="13304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56" name="Abrir llave 155"/>
          <p:cNvSpPr/>
          <p:nvPr/>
        </p:nvSpPr>
        <p:spPr>
          <a:xfrm rot="16200000">
            <a:off x="6708366" y="4404324"/>
            <a:ext cx="87279" cy="1168252"/>
          </a:xfrm>
          <a:prstGeom prst="leftBrace">
            <a:avLst/>
          </a:prstGeom>
          <a:noFill/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CuadroTexto 156"/>
          <p:cNvSpPr txBox="1"/>
          <p:nvPr/>
        </p:nvSpPr>
        <p:spPr>
          <a:xfrm>
            <a:off x="6319155" y="4969827"/>
            <a:ext cx="93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/>
              <a:t>Server response</a:t>
            </a:r>
          </a:p>
          <a:p>
            <a:pPr algn="ctr"/>
            <a:r>
              <a:rPr lang="en-GB" sz="900" dirty="0" smtClean="0"/>
              <a:t>Time stamp (8)</a:t>
            </a:r>
          </a:p>
        </p:txBody>
      </p:sp>
      <p:sp>
        <p:nvSpPr>
          <p:cNvPr id="158" name="Rectángulo 157"/>
          <p:cNvSpPr/>
          <p:nvPr/>
        </p:nvSpPr>
        <p:spPr>
          <a:xfrm>
            <a:off x="7380787" y="4993092"/>
            <a:ext cx="987826" cy="200055"/>
          </a:xfrm>
          <a:prstGeom prst="rect">
            <a:avLst/>
          </a:prstGeom>
          <a:ln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GB" sz="700" dirty="0" smtClean="0">
                <a:solidFill>
                  <a:prstClr val="black"/>
                </a:solidFill>
              </a:rPr>
              <a:t>0 : Ask for response</a:t>
            </a:r>
            <a:endParaRPr lang="en-GB" sz="700" dirty="0">
              <a:solidFill>
                <a:prstClr val="black"/>
              </a:solidFill>
            </a:endParaRPr>
          </a:p>
        </p:txBody>
      </p:sp>
      <p:sp>
        <p:nvSpPr>
          <p:cNvPr id="159" name="Rectángulo 158"/>
          <p:cNvSpPr/>
          <p:nvPr/>
        </p:nvSpPr>
        <p:spPr>
          <a:xfrm>
            <a:off x="1109127" y="5677167"/>
            <a:ext cx="12668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prstClr val="black"/>
                </a:solidFill>
              </a:rPr>
              <a:t>PROXYWRAPPER</a:t>
            </a:r>
            <a:endParaRPr lang="en-GB" sz="4000" b="1" dirty="0"/>
          </a:p>
        </p:txBody>
      </p:sp>
      <p:sp>
        <p:nvSpPr>
          <p:cNvPr id="160" name="Abrir corchete 159"/>
          <p:cNvSpPr/>
          <p:nvPr/>
        </p:nvSpPr>
        <p:spPr>
          <a:xfrm>
            <a:off x="2399867" y="5339160"/>
            <a:ext cx="89663" cy="898796"/>
          </a:xfrm>
          <a:prstGeom prst="leftBracket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Rectángulo 160"/>
          <p:cNvSpPr/>
          <p:nvPr/>
        </p:nvSpPr>
        <p:spPr>
          <a:xfrm>
            <a:off x="2620815" y="5736939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2" name="Rectángulo 161"/>
          <p:cNvSpPr/>
          <p:nvPr/>
        </p:nvSpPr>
        <p:spPr>
          <a:xfrm>
            <a:off x="2766313" y="5737495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3" name="Abrir llave 162"/>
          <p:cNvSpPr/>
          <p:nvPr/>
        </p:nvSpPr>
        <p:spPr>
          <a:xfrm rot="16200000">
            <a:off x="2716231" y="5815300"/>
            <a:ext cx="87715" cy="278547"/>
          </a:xfrm>
          <a:prstGeom prst="leftBrace">
            <a:avLst/>
          </a:prstGeom>
          <a:noFill/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5" name="Rectángulo 164"/>
          <p:cNvSpPr/>
          <p:nvPr/>
        </p:nvSpPr>
        <p:spPr>
          <a:xfrm>
            <a:off x="2981804" y="5735626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6" name="Rectángulo 165"/>
          <p:cNvSpPr/>
          <p:nvPr/>
        </p:nvSpPr>
        <p:spPr>
          <a:xfrm>
            <a:off x="4216846" y="5735626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7" name="CuadroTexto 166"/>
          <p:cNvSpPr txBox="1"/>
          <p:nvPr/>
        </p:nvSpPr>
        <p:spPr>
          <a:xfrm>
            <a:off x="3211828" y="5684908"/>
            <a:ext cx="9095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……………………...</a:t>
            </a:r>
          </a:p>
        </p:txBody>
      </p:sp>
      <p:sp>
        <p:nvSpPr>
          <p:cNvPr id="168" name="Abrir llave 167"/>
          <p:cNvSpPr/>
          <p:nvPr/>
        </p:nvSpPr>
        <p:spPr>
          <a:xfrm rot="16200000">
            <a:off x="3624504" y="5273041"/>
            <a:ext cx="82690" cy="1368090"/>
          </a:xfrm>
          <a:prstGeom prst="leftBrace">
            <a:avLst/>
          </a:prstGeom>
          <a:noFill/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9" name="CuadroTexto 168"/>
          <p:cNvSpPr txBox="1"/>
          <p:nvPr/>
        </p:nvSpPr>
        <p:spPr>
          <a:xfrm>
            <a:off x="3000886" y="5954166"/>
            <a:ext cx="11592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Destination ports list</a:t>
            </a:r>
          </a:p>
        </p:txBody>
      </p:sp>
      <p:sp>
        <p:nvSpPr>
          <p:cNvPr id="170" name="Abrir llave 169"/>
          <p:cNvSpPr/>
          <p:nvPr/>
        </p:nvSpPr>
        <p:spPr>
          <a:xfrm rot="5400000">
            <a:off x="3627280" y="4973660"/>
            <a:ext cx="77135" cy="1368090"/>
          </a:xfrm>
          <a:prstGeom prst="leftBrace">
            <a:avLst/>
          </a:prstGeom>
          <a:noFill/>
          <a:ln w="31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1" name="Abrir llave 170"/>
          <p:cNvSpPr/>
          <p:nvPr/>
        </p:nvSpPr>
        <p:spPr>
          <a:xfrm rot="5400000">
            <a:off x="2706200" y="5522946"/>
            <a:ext cx="101827" cy="284494"/>
          </a:xfrm>
          <a:prstGeom prst="leftBrace">
            <a:avLst/>
          </a:prstGeom>
          <a:noFill/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2" name="Conector recto 171"/>
          <p:cNvCxnSpPr/>
          <p:nvPr/>
        </p:nvCxnSpPr>
        <p:spPr>
          <a:xfrm>
            <a:off x="2753863" y="5489462"/>
            <a:ext cx="916677" cy="0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Conector recto 172"/>
          <p:cNvCxnSpPr/>
          <p:nvPr/>
        </p:nvCxnSpPr>
        <p:spPr>
          <a:xfrm flipV="1">
            <a:off x="3663283" y="5496719"/>
            <a:ext cx="0" cy="117821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Conector recto 173"/>
          <p:cNvCxnSpPr/>
          <p:nvPr/>
        </p:nvCxnSpPr>
        <p:spPr>
          <a:xfrm flipV="1">
            <a:off x="2757157" y="5489462"/>
            <a:ext cx="0" cy="117821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CuadroTexto 174"/>
          <p:cNvSpPr txBox="1"/>
          <p:nvPr/>
        </p:nvSpPr>
        <p:spPr>
          <a:xfrm>
            <a:off x="2514283" y="5934459"/>
            <a:ext cx="5137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# ports</a:t>
            </a:r>
          </a:p>
        </p:txBody>
      </p:sp>
      <p:sp>
        <p:nvSpPr>
          <p:cNvPr id="176" name="Rectángulo 175"/>
          <p:cNvSpPr/>
          <p:nvPr/>
        </p:nvSpPr>
        <p:spPr>
          <a:xfrm>
            <a:off x="3136697" y="5736457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7" name="Rectángulo 176"/>
          <p:cNvSpPr/>
          <p:nvPr/>
        </p:nvSpPr>
        <p:spPr>
          <a:xfrm>
            <a:off x="4064615" y="5735626"/>
            <a:ext cx="133048" cy="1330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9" name="Rectángulo 178"/>
          <p:cNvSpPr/>
          <p:nvPr/>
        </p:nvSpPr>
        <p:spPr>
          <a:xfrm>
            <a:off x="6081565" y="5754637"/>
            <a:ext cx="2498791" cy="133047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0" name="CuadroTexto 179"/>
          <p:cNvSpPr txBox="1"/>
          <p:nvPr/>
        </p:nvSpPr>
        <p:spPr>
          <a:xfrm>
            <a:off x="6178048" y="5691825"/>
            <a:ext cx="24705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Payload. Enclosed message (Size </a:t>
            </a:r>
            <a:r>
              <a:rPr lang="en-GB" sz="900" dirty="0" smtClean="0"/>
              <a:t>-2– </a:t>
            </a:r>
            <a:r>
              <a:rPr lang="en-GB" sz="900" dirty="0" smtClean="0"/>
              <a:t>2 * #_ports)</a:t>
            </a:r>
          </a:p>
        </p:txBody>
      </p:sp>
      <p:cxnSp>
        <p:nvCxnSpPr>
          <p:cNvPr id="182" name="Conector recto 181"/>
          <p:cNvCxnSpPr/>
          <p:nvPr/>
        </p:nvCxnSpPr>
        <p:spPr>
          <a:xfrm flipV="1">
            <a:off x="2475725" y="1700870"/>
            <a:ext cx="6139299" cy="20706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Conector recto 184"/>
          <p:cNvCxnSpPr/>
          <p:nvPr/>
        </p:nvCxnSpPr>
        <p:spPr>
          <a:xfrm flipV="1">
            <a:off x="2480764" y="2331730"/>
            <a:ext cx="6134260" cy="14997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Conector recto 187"/>
          <p:cNvCxnSpPr/>
          <p:nvPr/>
        </p:nvCxnSpPr>
        <p:spPr>
          <a:xfrm flipV="1">
            <a:off x="2508710" y="3231001"/>
            <a:ext cx="6134260" cy="14997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Conector recto 188"/>
          <p:cNvCxnSpPr/>
          <p:nvPr/>
        </p:nvCxnSpPr>
        <p:spPr>
          <a:xfrm flipV="1">
            <a:off x="2481972" y="4530813"/>
            <a:ext cx="6134260" cy="14997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Conector recto 189"/>
          <p:cNvCxnSpPr/>
          <p:nvPr/>
        </p:nvCxnSpPr>
        <p:spPr>
          <a:xfrm flipV="1">
            <a:off x="2501039" y="5339160"/>
            <a:ext cx="6134260" cy="14997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1" name="Conector recto 190"/>
          <p:cNvCxnSpPr/>
          <p:nvPr/>
        </p:nvCxnSpPr>
        <p:spPr>
          <a:xfrm flipV="1">
            <a:off x="2503418" y="6221636"/>
            <a:ext cx="6134260" cy="14997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2" name="Conector recto 191"/>
          <p:cNvCxnSpPr>
            <a:endCxn id="22" idx="0"/>
          </p:cNvCxnSpPr>
          <p:nvPr/>
        </p:nvCxnSpPr>
        <p:spPr>
          <a:xfrm>
            <a:off x="490100" y="688197"/>
            <a:ext cx="0" cy="617696"/>
          </a:xfrm>
          <a:prstGeom prst="line">
            <a:avLst/>
          </a:prstGeom>
          <a:ln w="12700" cmpd="sng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CuadroTexto 193"/>
          <p:cNvSpPr txBox="1"/>
          <p:nvPr/>
        </p:nvSpPr>
        <p:spPr>
          <a:xfrm>
            <a:off x="397162" y="95199"/>
            <a:ext cx="2929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CKM Message format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570909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ángulo 40"/>
          <p:cNvSpPr/>
          <p:nvPr/>
        </p:nvSpPr>
        <p:spPr>
          <a:xfrm>
            <a:off x="5784442" y="1194494"/>
            <a:ext cx="2554515" cy="21190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sp>
        <p:nvSpPr>
          <p:cNvPr id="4" name="Rectángulo 3"/>
          <p:cNvSpPr/>
          <p:nvPr/>
        </p:nvSpPr>
        <p:spPr>
          <a:xfrm>
            <a:off x="1309914" y="740228"/>
            <a:ext cx="399143" cy="391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Peer</a:t>
            </a:r>
            <a:endParaRPr lang="en-GB" sz="900" dirty="0"/>
          </a:p>
        </p:txBody>
      </p:sp>
      <p:sp>
        <p:nvSpPr>
          <p:cNvPr id="5" name="CuadroTexto 4"/>
          <p:cNvSpPr txBox="1"/>
          <p:nvPr/>
        </p:nvSpPr>
        <p:spPr>
          <a:xfrm>
            <a:off x="5793643" y="1194494"/>
            <a:ext cx="1411258" cy="37702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050" b="1" dirty="0" smtClean="0"/>
              <a:t>Peer identity</a:t>
            </a:r>
            <a:r>
              <a:rPr lang="en-GB" sz="1000" dirty="0" smtClean="0"/>
              <a:t>: IP + port</a:t>
            </a:r>
          </a:p>
          <a:p>
            <a:pPr algn="ctr"/>
            <a:r>
              <a:rPr lang="en-GB" sz="800" dirty="0" smtClean="0"/>
              <a:t>GUID = (IP &lt;&lt; 16) + port</a:t>
            </a:r>
            <a:endParaRPr lang="en-GB" sz="800" dirty="0"/>
          </a:p>
        </p:txBody>
      </p:sp>
      <p:sp>
        <p:nvSpPr>
          <p:cNvPr id="6" name="Rectángulo 5"/>
          <p:cNvSpPr/>
          <p:nvPr/>
        </p:nvSpPr>
        <p:spPr>
          <a:xfrm>
            <a:off x="2485571" y="936171"/>
            <a:ext cx="399143" cy="391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Peer</a:t>
            </a:r>
            <a:endParaRPr lang="en-GB" sz="900" dirty="0"/>
          </a:p>
        </p:txBody>
      </p:sp>
      <p:sp>
        <p:nvSpPr>
          <p:cNvPr id="7" name="Rectángulo 6"/>
          <p:cNvSpPr/>
          <p:nvPr/>
        </p:nvSpPr>
        <p:spPr>
          <a:xfrm>
            <a:off x="990601" y="1661885"/>
            <a:ext cx="399143" cy="391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Peer</a:t>
            </a:r>
            <a:endParaRPr lang="en-GB" sz="900" dirty="0"/>
          </a:p>
        </p:txBody>
      </p:sp>
      <p:sp>
        <p:nvSpPr>
          <p:cNvPr id="8" name="Rectángulo 7"/>
          <p:cNvSpPr/>
          <p:nvPr/>
        </p:nvSpPr>
        <p:spPr>
          <a:xfrm>
            <a:off x="2685142" y="1763485"/>
            <a:ext cx="399143" cy="391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Peer</a:t>
            </a:r>
            <a:endParaRPr lang="en-GB" sz="900" dirty="0"/>
          </a:p>
        </p:txBody>
      </p:sp>
      <p:sp>
        <p:nvSpPr>
          <p:cNvPr id="9" name="Rectángulo 8"/>
          <p:cNvSpPr/>
          <p:nvPr/>
        </p:nvSpPr>
        <p:spPr>
          <a:xfrm>
            <a:off x="1970314" y="2227942"/>
            <a:ext cx="399143" cy="391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Peer</a:t>
            </a:r>
            <a:endParaRPr lang="en-GB" sz="900" dirty="0"/>
          </a:p>
        </p:txBody>
      </p:sp>
      <p:cxnSp>
        <p:nvCxnSpPr>
          <p:cNvPr id="11" name="Conector recto 10"/>
          <p:cNvCxnSpPr/>
          <p:nvPr/>
        </p:nvCxnSpPr>
        <p:spPr>
          <a:xfrm flipH="1">
            <a:off x="1389744" y="1132114"/>
            <a:ext cx="319313" cy="529771"/>
          </a:xfrm>
          <a:prstGeom prst="line">
            <a:avLst/>
          </a:prstGeom>
          <a:ln w="12700" cmpd="sng"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1709057" y="1132114"/>
            <a:ext cx="261257" cy="1095828"/>
          </a:xfrm>
          <a:prstGeom prst="line">
            <a:avLst/>
          </a:prstGeom>
          <a:ln w="12700" cmpd="sng"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1709057" y="1132114"/>
            <a:ext cx="976085" cy="631371"/>
          </a:xfrm>
          <a:prstGeom prst="line">
            <a:avLst/>
          </a:prstGeom>
          <a:ln w="12700" cmpd="sng"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1709057" y="1132114"/>
            <a:ext cx="776514" cy="195943"/>
          </a:xfrm>
          <a:prstGeom prst="line">
            <a:avLst/>
          </a:prstGeom>
          <a:ln w="12700" cmpd="sng"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 flipH="1" flipV="1">
            <a:off x="1389744" y="1661885"/>
            <a:ext cx="580570" cy="566057"/>
          </a:xfrm>
          <a:prstGeom prst="line">
            <a:avLst/>
          </a:prstGeom>
          <a:ln w="12700" cmpd="sng"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 flipH="1" flipV="1">
            <a:off x="1389744" y="1661885"/>
            <a:ext cx="1295398" cy="101600"/>
          </a:xfrm>
          <a:prstGeom prst="line">
            <a:avLst/>
          </a:prstGeom>
          <a:ln w="12700" cmpd="sng"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 flipH="1">
            <a:off x="1389744" y="1328057"/>
            <a:ext cx="1095827" cy="333828"/>
          </a:xfrm>
          <a:prstGeom prst="line">
            <a:avLst/>
          </a:prstGeom>
          <a:ln w="12700" cmpd="sng"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/>
          <p:cNvCxnSpPr/>
          <p:nvPr/>
        </p:nvCxnSpPr>
        <p:spPr>
          <a:xfrm flipH="1">
            <a:off x="1970314" y="1763485"/>
            <a:ext cx="714828" cy="464457"/>
          </a:xfrm>
          <a:prstGeom prst="line">
            <a:avLst/>
          </a:prstGeom>
          <a:ln w="12700" cmpd="sng"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/>
          <p:cNvCxnSpPr/>
          <p:nvPr/>
        </p:nvCxnSpPr>
        <p:spPr>
          <a:xfrm>
            <a:off x="2485571" y="1328057"/>
            <a:ext cx="199571" cy="435428"/>
          </a:xfrm>
          <a:prstGeom prst="line">
            <a:avLst/>
          </a:prstGeom>
          <a:ln w="12700" cmpd="sng"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 flipH="1">
            <a:off x="1970314" y="1328057"/>
            <a:ext cx="515257" cy="899885"/>
          </a:xfrm>
          <a:prstGeom prst="line">
            <a:avLst/>
          </a:prstGeom>
          <a:ln w="12700" cmpd="sng"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CuadroTexto 39"/>
          <p:cNvSpPr txBox="1"/>
          <p:nvPr/>
        </p:nvSpPr>
        <p:spPr>
          <a:xfrm>
            <a:off x="614797" y="2706512"/>
            <a:ext cx="21630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Destinations List (sorted by GUID)</a:t>
            </a:r>
            <a:endParaRPr lang="en-GB" sz="1100" b="1" dirty="0"/>
          </a:p>
        </p:txBody>
      </p:sp>
      <p:sp>
        <p:nvSpPr>
          <p:cNvPr id="42" name="Rectángulo 41"/>
          <p:cNvSpPr/>
          <p:nvPr/>
        </p:nvSpPr>
        <p:spPr>
          <a:xfrm>
            <a:off x="5523187" y="1695237"/>
            <a:ext cx="460828" cy="1306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CuadroTexto 42"/>
          <p:cNvSpPr txBox="1"/>
          <p:nvPr/>
        </p:nvSpPr>
        <p:spPr>
          <a:xfrm>
            <a:off x="5547654" y="1630443"/>
            <a:ext cx="4073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port</a:t>
            </a:r>
            <a:endParaRPr lang="en-GB" sz="1000" dirty="0"/>
          </a:p>
        </p:txBody>
      </p:sp>
      <p:sp>
        <p:nvSpPr>
          <p:cNvPr id="44" name="CuadroTexto 43"/>
          <p:cNvSpPr txBox="1"/>
          <p:nvPr/>
        </p:nvSpPr>
        <p:spPr>
          <a:xfrm>
            <a:off x="6222405" y="1644649"/>
            <a:ext cx="12016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Accept connections</a:t>
            </a:r>
            <a:endParaRPr lang="en-GB" sz="1000" dirty="0"/>
          </a:p>
        </p:txBody>
      </p:sp>
      <p:sp>
        <p:nvSpPr>
          <p:cNvPr id="45" name="Rectángulo 44"/>
          <p:cNvSpPr/>
          <p:nvPr/>
        </p:nvSpPr>
        <p:spPr>
          <a:xfrm>
            <a:off x="5773559" y="732829"/>
            <a:ext cx="7572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Peer</a:t>
            </a:r>
            <a:endParaRPr lang="en-GB" dirty="0"/>
          </a:p>
        </p:txBody>
      </p:sp>
      <p:sp>
        <p:nvSpPr>
          <p:cNvPr id="46" name="Flecha circular 45"/>
          <p:cNvSpPr/>
          <p:nvPr/>
        </p:nvSpPr>
        <p:spPr>
          <a:xfrm>
            <a:off x="5984015" y="1606322"/>
            <a:ext cx="312057" cy="326572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031915"/>
              <a:gd name="adj5" fmla="val 12500"/>
            </a:avLst>
          </a:prstGeom>
          <a:solidFill>
            <a:srgbClr val="EEECE1"/>
          </a:solidFill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7" name="Rectángulo redondeado 46"/>
          <p:cNvSpPr/>
          <p:nvPr/>
        </p:nvSpPr>
        <p:spPr>
          <a:xfrm>
            <a:off x="5940302" y="2001594"/>
            <a:ext cx="976339" cy="462461"/>
          </a:xfrm>
          <a:prstGeom prst="roundRect">
            <a:avLst/>
          </a:prstGeom>
          <a:gradFill>
            <a:gsLst>
              <a:gs pos="100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CuadroTexto 47"/>
          <p:cNvSpPr txBox="1"/>
          <p:nvPr/>
        </p:nvSpPr>
        <p:spPr>
          <a:xfrm>
            <a:off x="5940302" y="2035518"/>
            <a:ext cx="9121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Peers Set</a:t>
            </a:r>
          </a:p>
          <a:p>
            <a:r>
              <a:rPr lang="en-GB" sz="1000" dirty="0" smtClean="0"/>
              <a:t>(Destinations)</a:t>
            </a:r>
            <a:endParaRPr lang="en-GB" sz="1000" dirty="0"/>
          </a:p>
        </p:txBody>
      </p:sp>
      <p:cxnSp>
        <p:nvCxnSpPr>
          <p:cNvPr id="50" name="Conector angular 49"/>
          <p:cNvCxnSpPr>
            <a:endCxn id="47" idx="3"/>
          </p:cNvCxnSpPr>
          <p:nvPr/>
        </p:nvCxnSpPr>
        <p:spPr>
          <a:xfrm rot="5400000">
            <a:off x="6901211" y="1948324"/>
            <a:ext cx="299931" cy="269070"/>
          </a:xfrm>
          <a:prstGeom prst="bentConnector2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ángulo redondeado 50"/>
          <p:cNvSpPr/>
          <p:nvPr/>
        </p:nvSpPr>
        <p:spPr>
          <a:xfrm>
            <a:off x="5894989" y="2732036"/>
            <a:ext cx="744504" cy="462461"/>
          </a:xfrm>
          <a:prstGeom prst="roundRect">
            <a:avLst/>
          </a:prstGeom>
          <a:gradFill>
            <a:gsLst>
              <a:gs pos="100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CuadroTexto 51"/>
          <p:cNvSpPr txBox="1"/>
          <p:nvPr/>
        </p:nvSpPr>
        <p:spPr>
          <a:xfrm>
            <a:off x="6008721" y="2794387"/>
            <a:ext cx="6719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dirty="0" smtClean="0"/>
              <a:t>Discovering </a:t>
            </a:r>
          </a:p>
          <a:p>
            <a:pPr algn="ctr"/>
            <a:r>
              <a:rPr lang="en-GB" sz="800" dirty="0" smtClean="0"/>
              <a:t>service</a:t>
            </a:r>
            <a:endParaRPr lang="en-GB" sz="800" dirty="0"/>
          </a:p>
        </p:txBody>
      </p:sp>
      <p:sp>
        <p:nvSpPr>
          <p:cNvPr id="53" name="Rectángulo 52"/>
          <p:cNvSpPr/>
          <p:nvPr/>
        </p:nvSpPr>
        <p:spPr>
          <a:xfrm>
            <a:off x="5390618" y="2914437"/>
            <a:ext cx="460828" cy="1306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CuadroTexto 53"/>
          <p:cNvSpPr txBox="1"/>
          <p:nvPr/>
        </p:nvSpPr>
        <p:spPr>
          <a:xfrm>
            <a:off x="4762602" y="2794387"/>
            <a:ext cx="6497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Diffusion </a:t>
            </a:r>
          </a:p>
          <a:p>
            <a:r>
              <a:rPr lang="en-GB" sz="1000" dirty="0" smtClean="0"/>
              <a:t>channel</a:t>
            </a:r>
            <a:endParaRPr lang="en-GB" sz="1000" dirty="0"/>
          </a:p>
        </p:txBody>
      </p:sp>
      <p:cxnSp>
        <p:nvCxnSpPr>
          <p:cNvPr id="55" name="Conector angular 54"/>
          <p:cNvCxnSpPr>
            <a:stCxn id="52" idx="3"/>
          </p:cNvCxnSpPr>
          <p:nvPr/>
        </p:nvCxnSpPr>
        <p:spPr>
          <a:xfrm flipV="1">
            <a:off x="6680700" y="2522551"/>
            <a:ext cx="126392" cy="441113"/>
          </a:xfrm>
          <a:prstGeom prst="bentConnector2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Flecha circular 57"/>
          <p:cNvSpPr/>
          <p:nvPr/>
        </p:nvSpPr>
        <p:spPr>
          <a:xfrm>
            <a:off x="5933045" y="2996855"/>
            <a:ext cx="156029" cy="16328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031915"/>
              <a:gd name="adj5" fmla="val 12500"/>
            </a:avLst>
          </a:prstGeom>
          <a:solidFill>
            <a:srgbClr val="EEECE1"/>
          </a:solidFill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9" name="Flecha circular 58"/>
          <p:cNvSpPr/>
          <p:nvPr/>
        </p:nvSpPr>
        <p:spPr>
          <a:xfrm>
            <a:off x="5930706" y="2800590"/>
            <a:ext cx="156029" cy="16328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031915"/>
              <a:gd name="adj5" fmla="val 12500"/>
            </a:avLst>
          </a:prstGeom>
          <a:solidFill>
            <a:srgbClr val="EEECE1"/>
          </a:solidFill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0" name="Rectángulo 59"/>
          <p:cNvSpPr/>
          <p:nvPr/>
        </p:nvSpPr>
        <p:spPr>
          <a:xfrm rot="16200000">
            <a:off x="7205532" y="950876"/>
            <a:ext cx="664028" cy="16429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CuadroTexto 60"/>
          <p:cNvSpPr txBox="1"/>
          <p:nvPr/>
        </p:nvSpPr>
        <p:spPr>
          <a:xfrm rot="16200000">
            <a:off x="7105682" y="909082"/>
            <a:ext cx="7963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/>
              <a:t>OnMessage</a:t>
            </a:r>
            <a:endParaRPr lang="en-GB" sz="1000" dirty="0"/>
          </a:p>
        </p:txBody>
      </p:sp>
      <p:grpSp>
        <p:nvGrpSpPr>
          <p:cNvPr id="68" name="Agrupar 67"/>
          <p:cNvGrpSpPr/>
          <p:nvPr/>
        </p:nvGrpSpPr>
        <p:grpSpPr>
          <a:xfrm>
            <a:off x="7419880" y="1477212"/>
            <a:ext cx="246743" cy="827315"/>
            <a:chOff x="5370286" y="2155371"/>
            <a:chExt cx="246743" cy="827315"/>
          </a:xfrm>
        </p:grpSpPr>
        <p:sp>
          <p:nvSpPr>
            <p:cNvPr id="62" name="Rectángulo 61"/>
            <p:cNvSpPr/>
            <p:nvPr/>
          </p:nvSpPr>
          <p:spPr>
            <a:xfrm>
              <a:off x="5370286" y="2155371"/>
              <a:ext cx="246743" cy="827315"/>
            </a:xfrm>
            <a:prstGeom prst="rect">
              <a:avLst/>
            </a:prstGeom>
            <a:solidFill>
              <a:srgbClr val="EEECE1"/>
            </a:solidFill>
            <a:ln w="1270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4" name="Conector recto 63"/>
            <p:cNvCxnSpPr/>
            <p:nvPr/>
          </p:nvCxnSpPr>
          <p:spPr>
            <a:xfrm flipV="1">
              <a:off x="5370286" y="2329543"/>
              <a:ext cx="246743" cy="725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ector recto 64"/>
            <p:cNvCxnSpPr/>
            <p:nvPr/>
          </p:nvCxnSpPr>
          <p:spPr>
            <a:xfrm flipV="1">
              <a:off x="5370286" y="2547257"/>
              <a:ext cx="246743" cy="725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ector recto 65"/>
            <p:cNvCxnSpPr/>
            <p:nvPr/>
          </p:nvCxnSpPr>
          <p:spPr>
            <a:xfrm flipV="1">
              <a:off x="5370286" y="2750457"/>
              <a:ext cx="246743" cy="725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CuadroTexto 68"/>
          <p:cNvSpPr txBox="1"/>
          <p:nvPr/>
        </p:nvSpPr>
        <p:spPr>
          <a:xfrm rot="16200000">
            <a:off x="7299302" y="1782581"/>
            <a:ext cx="8751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Messages list</a:t>
            </a:r>
            <a:endParaRPr lang="en-GB" sz="1000" dirty="0"/>
          </a:p>
        </p:txBody>
      </p:sp>
      <p:sp>
        <p:nvSpPr>
          <p:cNvPr id="70" name="Rectángulo redondeado 69"/>
          <p:cNvSpPr/>
          <p:nvPr/>
        </p:nvSpPr>
        <p:spPr>
          <a:xfrm>
            <a:off x="7075020" y="2723251"/>
            <a:ext cx="1091427" cy="462461"/>
          </a:xfrm>
          <a:prstGeom prst="roundRect">
            <a:avLst/>
          </a:prstGeom>
          <a:gradFill>
            <a:gsLst>
              <a:gs pos="100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CuadroTexto 70"/>
          <p:cNvSpPr txBox="1"/>
          <p:nvPr/>
        </p:nvSpPr>
        <p:spPr>
          <a:xfrm>
            <a:off x="7075020" y="2760031"/>
            <a:ext cx="1091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General Listeners</a:t>
            </a:r>
          </a:p>
          <a:p>
            <a:r>
              <a:rPr lang="en-GB" sz="1000" dirty="0" smtClean="0"/>
              <a:t>Specific Listeners</a:t>
            </a:r>
            <a:endParaRPr lang="en-GB" sz="1000" dirty="0"/>
          </a:p>
        </p:txBody>
      </p:sp>
      <p:sp>
        <p:nvSpPr>
          <p:cNvPr id="72" name="Flecha circular 71"/>
          <p:cNvSpPr/>
          <p:nvPr/>
        </p:nvSpPr>
        <p:spPr>
          <a:xfrm>
            <a:off x="7387984" y="2359265"/>
            <a:ext cx="312057" cy="326572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031915"/>
              <a:gd name="adj5" fmla="val 12500"/>
            </a:avLst>
          </a:prstGeom>
          <a:solidFill>
            <a:srgbClr val="EEECE1"/>
          </a:solidFill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3" name="CuadroTexto 72"/>
          <p:cNvSpPr txBox="1"/>
          <p:nvPr/>
        </p:nvSpPr>
        <p:spPr>
          <a:xfrm>
            <a:off x="7634206" y="2333072"/>
            <a:ext cx="756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Propagation</a:t>
            </a:r>
          </a:p>
          <a:p>
            <a:r>
              <a:rPr lang="en-GB" sz="900" dirty="0" smtClean="0"/>
              <a:t>Thread</a:t>
            </a:r>
          </a:p>
        </p:txBody>
      </p:sp>
      <p:grpSp>
        <p:nvGrpSpPr>
          <p:cNvPr id="104" name="Agrupar 103"/>
          <p:cNvGrpSpPr/>
          <p:nvPr/>
        </p:nvGrpSpPr>
        <p:grpSpPr>
          <a:xfrm rot="6927421">
            <a:off x="5453147" y="2088105"/>
            <a:ext cx="464457" cy="431800"/>
            <a:chOff x="1110343" y="4024808"/>
            <a:chExt cx="464457" cy="431800"/>
          </a:xfrm>
        </p:grpSpPr>
        <p:cxnSp>
          <p:nvCxnSpPr>
            <p:cNvPr id="84" name="Conector recto 83"/>
            <p:cNvCxnSpPr/>
            <p:nvPr/>
          </p:nvCxnSpPr>
          <p:spPr>
            <a:xfrm flipH="1">
              <a:off x="1110343" y="4024808"/>
              <a:ext cx="68944" cy="431800"/>
            </a:xfrm>
            <a:prstGeom prst="line">
              <a:avLst/>
            </a:prstGeom>
            <a:ln w="12700" cmpd="sng">
              <a:solidFill>
                <a:srgbClr val="7F7F7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ector recto 84"/>
            <p:cNvCxnSpPr/>
            <p:nvPr/>
          </p:nvCxnSpPr>
          <p:spPr>
            <a:xfrm>
              <a:off x="1179285" y="4024808"/>
              <a:ext cx="68944" cy="387947"/>
            </a:xfrm>
            <a:prstGeom prst="line">
              <a:avLst/>
            </a:prstGeom>
            <a:ln w="12700" cmpd="sng">
              <a:solidFill>
                <a:srgbClr val="7F7F7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ector recto 85"/>
            <p:cNvCxnSpPr/>
            <p:nvPr/>
          </p:nvCxnSpPr>
          <p:spPr>
            <a:xfrm>
              <a:off x="1179285" y="4024808"/>
              <a:ext cx="261257" cy="342885"/>
            </a:xfrm>
            <a:prstGeom prst="line">
              <a:avLst/>
            </a:prstGeom>
            <a:ln w="12700" cmpd="sng">
              <a:solidFill>
                <a:srgbClr val="7F7F7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ector recto 86"/>
            <p:cNvCxnSpPr/>
            <p:nvPr/>
          </p:nvCxnSpPr>
          <p:spPr>
            <a:xfrm>
              <a:off x="1179285" y="4024808"/>
              <a:ext cx="395515" cy="213775"/>
            </a:xfrm>
            <a:prstGeom prst="line">
              <a:avLst/>
            </a:prstGeom>
            <a:ln w="12700" cmpd="sng">
              <a:solidFill>
                <a:srgbClr val="7F7F7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Agrupar 104"/>
          <p:cNvGrpSpPr/>
          <p:nvPr/>
        </p:nvGrpSpPr>
        <p:grpSpPr>
          <a:xfrm rot="12224166">
            <a:off x="7245531" y="208403"/>
            <a:ext cx="464457" cy="431800"/>
            <a:chOff x="1110343" y="4024808"/>
            <a:chExt cx="464457" cy="431800"/>
          </a:xfrm>
        </p:grpSpPr>
        <p:cxnSp>
          <p:nvCxnSpPr>
            <p:cNvPr id="106" name="Conector recto 105"/>
            <p:cNvCxnSpPr/>
            <p:nvPr/>
          </p:nvCxnSpPr>
          <p:spPr>
            <a:xfrm flipH="1">
              <a:off x="1110343" y="4024808"/>
              <a:ext cx="68944" cy="431800"/>
            </a:xfrm>
            <a:prstGeom prst="line">
              <a:avLst/>
            </a:prstGeom>
            <a:ln w="12700" cmpd="sng">
              <a:solidFill>
                <a:srgbClr val="7F7F7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ector recto 106"/>
            <p:cNvCxnSpPr/>
            <p:nvPr/>
          </p:nvCxnSpPr>
          <p:spPr>
            <a:xfrm>
              <a:off x="1179285" y="4024808"/>
              <a:ext cx="68944" cy="387947"/>
            </a:xfrm>
            <a:prstGeom prst="line">
              <a:avLst/>
            </a:prstGeom>
            <a:ln w="12700" cmpd="sng">
              <a:solidFill>
                <a:srgbClr val="7F7F7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ector recto 107"/>
            <p:cNvCxnSpPr/>
            <p:nvPr/>
          </p:nvCxnSpPr>
          <p:spPr>
            <a:xfrm>
              <a:off x="1179285" y="4024808"/>
              <a:ext cx="261257" cy="342885"/>
            </a:xfrm>
            <a:prstGeom prst="line">
              <a:avLst/>
            </a:prstGeom>
            <a:ln w="12700" cmpd="sng">
              <a:solidFill>
                <a:srgbClr val="7F7F7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ector recto 108"/>
            <p:cNvCxnSpPr/>
            <p:nvPr/>
          </p:nvCxnSpPr>
          <p:spPr>
            <a:xfrm>
              <a:off x="1179285" y="4024808"/>
              <a:ext cx="395515" cy="213775"/>
            </a:xfrm>
            <a:prstGeom prst="line">
              <a:avLst/>
            </a:prstGeom>
            <a:ln w="12700" cmpd="sng">
              <a:solidFill>
                <a:srgbClr val="7F7F7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0" name="CuadroTexto 109"/>
          <p:cNvSpPr txBox="1"/>
          <p:nvPr/>
        </p:nvSpPr>
        <p:spPr>
          <a:xfrm>
            <a:off x="614797" y="2914437"/>
            <a:ext cx="31971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Each Peer publish its identity by the Diffusion channel</a:t>
            </a:r>
          </a:p>
          <a:p>
            <a:r>
              <a:rPr lang="en-GB" sz="1000" dirty="0" smtClean="0"/>
              <a:t>Each Peer connect only to the peers with GUID is greater</a:t>
            </a:r>
          </a:p>
          <a:p>
            <a:r>
              <a:rPr lang="en-GB" sz="1000" dirty="0" smtClean="0"/>
              <a:t>Accept connection from lowers GUID peers</a:t>
            </a:r>
          </a:p>
          <a:p>
            <a:endParaRPr lang="en-GB" sz="1000" dirty="0"/>
          </a:p>
        </p:txBody>
      </p:sp>
      <p:sp>
        <p:nvSpPr>
          <p:cNvPr id="111" name="Rectángulo 110"/>
          <p:cNvSpPr/>
          <p:nvPr/>
        </p:nvSpPr>
        <p:spPr>
          <a:xfrm>
            <a:off x="2249714" y="4470400"/>
            <a:ext cx="119743" cy="3773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CuadroTexto 111"/>
          <p:cNvSpPr txBox="1"/>
          <p:nvPr/>
        </p:nvSpPr>
        <p:spPr>
          <a:xfrm>
            <a:off x="1954387" y="4012233"/>
            <a:ext cx="735949" cy="40011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/>
              <a:t>Peer: </a:t>
            </a:r>
          </a:p>
          <a:p>
            <a:pPr algn="ctr"/>
            <a:r>
              <a:rPr lang="en-GB" sz="1000" b="1" dirty="0" smtClean="0"/>
              <a:t>IP1 , port1</a:t>
            </a:r>
            <a:endParaRPr lang="en-GB" sz="1000" b="1" dirty="0"/>
          </a:p>
        </p:txBody>
      </p:sp>
      <p:sp>
        <p:nvSpPr>
          <p:cNvPr id="113" name="CuadroTexto 112"/>
          <p:cNvSpPr txBox="1"/>
          <p:nvPr/>
        </p:nvSpPr>
        <p:spPr>
          <a:xfrm>
            <a:off x="1639629" y="4666604"/>
            <a:ext cx="6064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a</a:t>
            </a:r>
            <a:r>
              <a:rPr lang="en-GB" sz="1000" dirty="0" smtClean="0"/>
              <a:t>ccept()</a:t>
            </a:r>
            <a:endParaRPr lang="en-GB" sz="1000" dirty="0"/>
          </a:p>
        </p:txBody>
      </p:sp>
      <p:sp>
        <p:nvSpPr>
          <p:cNvPr id="115" name="Rectángulo 114"/>
          <p:cNvSpPr/>
          <p:nvPr/>
        </p:nvSpPr>
        <p:spPr>
          <a:xfrm>
            <a:off x="3425371" y="4470400"/>
            <a:ext cx="119743" cy="3773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CuadroTexto 115"/>
          <p:cNvSpPr txBox="1"/>
          <p:nvPr/>
        </p:nvSpPr>
        <p:spPr>
          <a:xfrm>
            <a:off x="3140462" y="4011266"/>
            <a:ext cx="735949" cy="40011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/>
              <a:t>Peer: </a:t>
            </a:r>
          </a:p>
          <a:p>
            <a:pPr algn="ctr"/>
            <a:r>
              <a:rPr lang="en-GB" sz="1000" b="1" dirty="0" smtClean="0"/>
              <a:t>IP2 , port2</a:t>
            </a:r>
            <a:endParaRPr lang="en-GB" sz="1000" b="1" dirty="0"/>
          </a:p>
        </p:txBody>
      </p:sp>
      <p:sp>
        <p:nvSpPr>
          <p:cNvPr id="117" name="CuadroTexto 116"/>
          <p:cNvSpPr txBox="1"/>
          <p:nvPr/>
        </p:nvSpPr>
        <p:spPr>
          <a:xfrm>
            <a:off x="3524600" y="4673861"/>
            <a:ext cx="6800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connect()</a:t>
            </a:r>
            <a:endParaRPr lang="en-GB" sz="1000" dirty="0"/>
          </a:p>
        </p:txBody>
      </p:sp>
      <p:cxnSp>
        <p:nvCxnSpPr>
          <p:cNvPr id="119" name="Conector recto de flecha 118"/>
          <p:cNvCxnSpPr>
            <a:stCxn id="115" idx="2"/>
          </p:cNvCxnSpPr>
          <p:nvPr/>
        </p:nvCxnSpPr>
        <p:spPr>
          <a:xfrm flipH="1">
            <a:off x="2369457" y="4847772"/>
            <a:ext cx="1115786" cy="0"/>
          </a:xfrm>
          <a:prstGeom prst="straightConnector1">
            <a:avLst/>
          </a:prstGeom>
          <a:ln w="12700" cmpd="sng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Rectángulo 119"/>
          <p:cNvSpPr/>
          <p:nvPr/>
        </p:nvSpPr>
        <p:spPr>
          <a:xfrm>
            <a:off x="2253342" y="4963103"/>
            <a:ext cx="116115" cy="334351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CuadroTexto 120"/>
          <p:cNvSpPr txBox="1"/>
          <p:nvPr/>
        </p:nvSpPr>
        <p:spPr>
          <a:xfrm>
            <a:off x="969039" y="4920083"/>
            <a:ext cx="13494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read(</a:t>
            </a:r>
            <a:r>
              <a:rPr lang="en-GB" sz="1000" dirty="0" err="1" smtClean="0"/>
              <a:t>remote_identity</a:t>
            </a:r>
            <a:r>
              <a:rPr lang="en-GB" sz="1000" dirty="0" smtClean="0"/>
              <a:t>)</a:t>
            </a:r>
            <a:endParaRPr lang="en-GB" sz="1000" dirty="0"/>
          </a:p>
        </p:txBody>
      </p:sp>
      <p:sp>
        <p:nvSpPr>
          <p:cNvPr id="122" name="Rectángulo 121"/>
          <p:cNvSpPr/>
          <p:nvPr/>
        </p:nvSpPr>
        <p:spPr>
          <a:xfrm>
            <a:off x="3425371" y="4920083"/>
            <a:ext cx="119743" cy="377372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3" name="Conector recto de flecha 122"/>
          <p:cNvCxnSpPr/>
          <p:nvPr/>
        </p:nvCxnSpPr>
        <p:spPr>
          <a:xfrm flipH="1">
            <a:off x="2369457" y="5166304"/>
            <a:ext cx="1092200" cy="0"/>
          </a:xfrm>
          <a:prstGeom prst="straightConnector1">
            <a:avLst/>
          </a:prstGeom>
          <a:ln w="12700" cmpd="sng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CuadroTexto 126"/>
          <p:cNvSpPr txBox="1"/>
          <p:nvPr/>
        </p:nvSpPr>
        <p:spPr>
          <a:xfrm>
            <a:off x="3504732" y="4985396"/>
            <a:ext cx="11278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write(“IP2:port2”)</a:t>
            </a:r>
            <a:endParaRPr lang="en-GB" sz="1000" dirty="0"/>
          </a:p>
        </p:txBody>
      </p:sp>
      <p:sp>
        <p:nvSpPr>
          <p:cNvPr id="128" name="Rectángulo 127"/>
          <p:cNvSpPr/>
          <p:nvPr/>
        </p:nvSpPr>
        <p:spPr>
          <a:xfrm>
            <a:off x="2260391" y="5376761"/>
            <a:ext cx="116115" cy="3343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ectángulo 128"/>
          <p:cNvSpPr/>
          <p:nvPr/>
        </p:nvSpPr>
        <p:spPr>
          <a:xfrm>
            <a:off x="3428999" y="5376761"/>
            <a:ext cx="116115" cy="3343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CuadroTexto 129"/>
          <p:cNvSpPr txBox="1"/>
          <p:nvPr/>
        </p:nvSpPr>
        <p:spPr>
          <a:xfrm>
            <a:off x="3545114" y="5397749"/>
            <a:ext cx="12398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/>
              <a:t>create_destination</a:t>
            </a:r>
            <a:r>
              <a:rPr lang="en-GB" sz="1000" dirty="0" smtClean="0"/>
              <a:t>()</a:t>
            </a:r>
            <a:endParaRPr lang="en-GB" sz="1000" dirty="0"/>
          </a:p>
        </p:txBody>
      </p:sp>
      <p:sp>
        <p:nvSpPr>
          <p:cNvPr id="131" name="CuadroTexto 130"/>
          <p:cNvSpPr txBox="1"/>
          <p:nvPr/>
        </p:nvSpPr>
        <p:spPr>
          <a:xfrm>
            <a:off x="1012581" y="5414092"/>
            <a:ext cx="12398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/>
              <a:t>create_destination</a:t>
            </a:r>
            <a:r>
              <a:rPr lang="en-GB" sz="1000" dirty="0" smtClean="0"/>
              <a:t>()</a:t>
            </a:r>
            <a:endParaRPr lang="en-GB" sz="1000" dirty="0"/>
          </a:p>
        </p:txBody>
      </p:sp>
      <p:sp>
        <p:nvSpPr>
          <p:cNvPr id="132" name="CuadroTexto 131"/>
          <p:cNvSpPr txBox="1"/>
          <p:nvPr/>
        </p:nvSpPr>
        <p:spPr>
          <a:xfrm>
            <a:off x="1736625" y="5803780"/>
            <a:ext cx="2497311" cy="24622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/>
              <a:t>In this way both peers know both identities</a:t>
            </a:r>
            <a:endParaRPr lang="en-GB" sz="1000" b="1" dirty="0"/>
          </a:p>
        </p:txBody>
      </p:sp>
      <p:sp>
        <p:nvSpPr>
          <p:cNvPr id="133" name="Flecha circular 132"/>
          <p:cNvSpPr/>
          <p:nvPr/>
        </p:nvSpPr>
        <p:spPr>
          <a:xfrm>
            <a:off x="7185712" y="251127"/>
            <a:ext cx="156029" cy="16328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031915"/>
              <a:gd name="adj5" fmla="val 12500"/>
            </a:avLst>
          </a:prstGeom>
          <a:solidFill>
            <a:srgbClr val="EEECE1"/>
          </a:solidFill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4" name="Flecha circular 133"/>
          <p:cNvSpPr/>
          <p:nvPr/>
        </p:nvSpPr>
        <p:spPr>
          <a:xfrm>
            <a:off x="7359169" y="155726"/>
            <a:ext cx="156029" cy="16328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031915"/>
              <a:gd name="adj5" fmla="val 12500"/>
            </a:avLst>
          </a:prstGeom>
          <a:solidFill>
            <a:srgbClr val="EEECE1"/>
          </a:solidFill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5" name="Flecha circular 134"/>
          <p:cNvSpPr/>
          <p:nvPr/>
        </p:nvSpPr>
        <p:spPr>
          <a:xfrm>
            <a:off x="7537809" y="208627"/>
            <a:ext cx="156029" cy="16328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031915"/>
              <a:gd name="adj5" fmla="val 12500"/>
            </a:avLst>
          </a:prstGeom>
          <a:solidFill>
            <a:srgbClr val="EEECE1"/>
          </a:solidFill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6" name="Flecha circular 135"/>
          <p:cNvSpPr/>
          <p:nvPr/>
        </p:nvSpPr>
        <p:spPr>
          <a:xfrm>
            <a:off x="7685952" y="284540"/>
            <a:ext cx="156029" cy="16328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031915"/>
              <a:gd name="adj5" fmla="val 12500"/>
            </a:avLst>
          </a:prstGeom>
          <a:solidFill>
            <a:srgbClr val="EEECE1"/>
          </a:solidFill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7" name="Rectángulo 136"/>
          <p:cNvSpPr/>
          <p:nvPr/>
        </p:nvSpPr>
        <p:spPr>
          <a:xfrm>
            <a:off x="6438820" y="4459765"/>
            <a:ext cx="1174946" cy="95432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sp>
        <p:nvSpPr>
          <p:cNvPr id="138" name="Rectángulo 137"/>
          <p:cNvSpPr/>
          <p:nvPr/>
        </p:nvSpPr>
        <p:spPr>
          <a:xfrm>
            <a:off x="6365207" y="4133241"/>
            <a:ext cx="12786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Peer Listener</a:t>
            </a:r>
            <a:endParaRPr lang="en-GB" sz="1200" dirty="0"/>
          </a:p>
        </p:txBody>
      </p:sp>
      <p:sp>
        <p:nvSpPr>
          <p:cNvPr id="139" name="Rectángulo 138"/>
          <p:cNvSpPr/>
          <p:nvPr/>
        </p:nvSpPr>
        <p:spPr>
          <a:xfrm>
            <a:off x="5660572" y="4608546"/>
            <a:ext cx="978922" cy="2392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CuadroTexto 139"/>
          <p:cNvSpPr txBox="1"/>
          <p:nvPr/>
        </p:nvSpPr>
        <p:spPr>
          <a:xfrm>
            <a:off x="5765411" y="4608546"/>
            <a:ext cx="8740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/>
              <a:t>OnMessage</a:t>
            </a:r>
            <a:r>
              <a:rPr lang="en-GB" sz="1000" dirty="0" smtClean="0"/>
              <a:t>()</a:t>
            </a:r>
            <a:endParaRPr lang="en-GB" sz="1000" dirty="0"/>
          </a:p>
        </p:txBody>
      </p:sp>
      <p:sp>
        <p:nvSpPr>
          <p:cNvPr id="141" name="Rectángulo 140"/>
          <p:cNvSpPr/>
          <p:nvPr/>
        </p:nvSpPr>
        <p:spPr>
          <a:xfrm>
            <a:off x="5660572" y="5000171"/>
            <a:ext cx="978922" cy="2392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CuadroTexto 141"/>
          <p:cNvSpPr txBox="1"/>
          <p:nvPr/>
        </p:nvSpPr>
        <p:spPr>
          <a:xfrm>
            <a:off x="5623638" y="4985920"/>
            <a:ext cx="10959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/>
              <a:t>NewConnection</a:t>
            </a:r>
            <a:r>
              <a:rPr lang="en-GB" sz="1000" dirty="0" smtClean="0"/>
              <a:t>()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7604479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1992</TotalTime>
  <Words>421</Words>
  <Application>Microsoft Macintosh PowerPoint</Application>
  <PresentationFormat>Presentación en pantalla (4:3)</PresentationFormat>
  <Paragraphs>84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>UPV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 Simó</dc:creator>
  <cp:lastModifiedBy>Jose Simó</cp:lastModifiedBy>
  <cp:revision>17</cp:revision>
  <dcterms:created xsi:type="dcterms:W3CDTF">2014-04-11T10:33:47Z</dcterms:created>
  <dcterms:modified xsi:type="dcterms:W3CDTF">2014-04-23T17:12:01Z</dcterms:modified>
</cp:coreProperties>
</file>